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Lst>
  <p:notesMasterIdLst>
    <p:notesMasterId r:id="rId7"/>
  </p:notesMasterIdLst>
  <p:sldSz cx="14630400" cy="8229600"/>
  <p:notesSz cx="8229600" cy="14630400"/>
  <p:embeddedFontLst>
    <p:embeddedFont>
      <p:font typeface="Geist"/>
      <p:regular r:id="rId12"/>
    </p:embeddedFont>
    <p:embeddedFont>
      <p:font typeface="Geist"/>
      <p:regular r:id="rId13"/>
    </p:embeddedFont>
    <p:embeddedFont>
      <p:font typeface="Geist"/>
      <p:regular r:id="rId14"/>
    </p:embeddedFont>
    <p:embeddedFont>
      <p:font typeface="Geist"/>
      <p:regular r:id="rId1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2" Type="http://schemas.openxmlformats.org/officeDocument/2006/relationships/font" Target="fonts/font1.fntdata"/><Relationship Id="rId13" Type="http://schemas.openxmlformats.org/officeDocument/2006/relationships/font" Target="fonts/font2.fntdata"/><Relationship Id="rId14" Type="http://schemas.openxmlformats.org/officeDocument/2006/relationships/font" Target="fonts/font3.fntdata"/><Relationship Id="rId15" Type="http://schemas.openxmlformats.org/officeDocument/2006/relationships/font" Target="fonts/font4.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2-1.png>
</file>

<file path=ppt/media/image-3-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687586"/>
            <a:ext cx="5733812" cy="737116"/>
          </a:xfrm>
          <a:prstGeom prst="rect">
            <a:avLst/>
          </a:prstGeom>
          <a:noFill/>
          <a:ln/>
        </p:spPr>
        <p:txBody>
          <a:bodyPr wrap="none" lIns="0" tIns="0" rIns="0" bIns="0" rtlCol="0" anchor="t"/>
          <a:lstStyle/>
          <a:p>
            <a:pPr algn="l" indent="0" marL="0">
              <a:lnSpc>
                <a:spcPts val="5800"/>
              </a:lnSpc>
              <a:buNone/>
            </a:pPr>
            <a:r>
              <a:rPr lang="en-US" sz="4450" b="1" dirty="0">
                <a:solidFill>
                  <a:srgbClr val="F2F5FA"/>
                </a:solidFill>
                <a:latin typeface="Geist Bold" pitchFamily="34" charset="0"/>
                <a:ea typeface="Geist Bold" pitchFamily="34" charset="-122"/>
                <a:cs typeface="Geist Bold" pitchFamily="34" charset="-120"/>
              </a:rPr>
              <a:t>Motivating Use Case</a:t>
            </a:r>
            <a:endParaRPr lang="en-US" sz="4450" dirty="0"/>
          </a:p>
        </p:txBody>
      </p:sp>
      <p:sp>
        <p:nvSpPr>
          <p:cNvPr id="4" name="Text 1"/>
          <p:cNvSpPr/>
          <p:nvPr/>
        </p:nvSpPr>
        <p:spPr>
          <a:xfrm>
            <a:off x="793790" y="1764863"/>
            <a:ext cx="7556421" cy="1473994"/>
          </a:xfrm>
          <a:prstGeom prst="rect">
            <a:avLst/>
          </a:prstGeom>
          <a:noFill/>
          <a:ln/>
        </p:spPr>
        <p:txBody>
          <a:bodyPr wrap="square" lIns="0" tIns="0" rIns="0" bIns="0" rtlCol="0" anchor="t"/>
          <a:lstStyle/>
          <a:p>
            <a:pPr algn="l" indent="0" marL="0">
              <a:lnSpc>
                <a:spcPts val="2300"/>
              </a:lnSpc>
              <a:buNone/>
            </a:pPr>
            <a:r>
              <a:rPr lang="en-US" sz="1750" b="1" dirty="0">
                <a:solidFill>
                  <a:srgbClr val="EBEDF0"/>
                </a:solidFill>
                <a:latin typeface="Geist" pitchFamily="34" charset="0"/>
                <a:ea typeface="Geist" pitchFamily="34" charset="-122"/>
                <a:cs typeface="Geist" pitchFamily="34" charset="-120"/>
              </a:rPr>
              <a:t>Background</a:t>
            </a:r>
            <a:pPr algn="l" indent="0" marL="0">
              <a:lnSpc>
                <a:spcPts val="2300"/>
              </a:lnSpc>
              <a:buNone/>
            </a:pPr>
            <a:r>
              <a:rPr lang="en-US" sz="1750" dirty="0">
                <a:solidFill>
                  <a:srgbClr val="EBEDF0"/>
                </a:solidFill>
                <a:latin typeface="Geist" pitchFamily="34" charset="0"/>
                <a:ea typeface="Geist" pitchFamily="34" charset="-122"/>
                <a:cs typeface="Geist" pitchFamily="34" charset="-120"/>
              </a:rPr>
              <a:t>Professional headshots are widely used on LinkedIn and CVs. Many people don't know how to take professional headshots leading people uploading low quality images or even postpone setting up the CV/Linkedin.</a:t>
            </a:r>
            <a:endParaRPr lang="en-US" sz="1750" dirty="0"/>
          </a:p>
        </p:txBody>
      </p:sp>
      <p:sp>
        <p:nvSpPr>
          <p:cNvPr id="5" name="Text 2"/>
          <p:cNvSpPr/>
          <p:nvPr/>
        </p:nvSpPr>
        <p:spPr>
          <a:xfrm>
            <a:off x="793790" y="3494008"/>
            <a:ext cx="7556421" cy="1179195"/>
          </a:xfrm>
          <a:prstGeom prst="rect">
            <a:avLst/>
          </a:prstGeom>
          <a:noFill/>
          <a:ln/>
        </p:spPr>
        <p:txBody>
          <a:bodyPr wrap="square" lIns="0" tIns="0" rIns="0" bIns="0" rtlCol="0" anchor="t"/>
          <a:lstStyle/>
          <a:p>
            <a:pPr algn="l" indent="0" marL="0">
              <a:lnSpc>
                <a:spcPts val="2300"/>
              </a:lnSpc>
              <a:buNone/>
            </a:pPr>
            <a:r>
              <a:rPr lang="en-US" sz="1750" b="1" dirty="0">
                <a:solidFill>
                  <a:srgbClr val="EBEDF0"/>
                </a:solidFill>
                <a:latin typeface="Geist" pitchFamily="34" charset="0"/>
                <a:ea typeface="Geist" pitchFamily="34" charset="-122"/>
                <a:cs typeface="Geist" pitchFamily="34" charset="-120"/>
              </a:rPr>
              <a:t>Why It Matters</a:t>
            </a:r>
            <a:pPr algn="l" indent="0" marL="0">
              <a:lnSpc>
                <a:spcPts val="2300"/>
              </a:lnSpc>
              <a:buNone/>
            </a:pPr>
            <a:r>
              <a:rPr lang="en-US" sz="1750" dirty="0">
                <a:solidFill>
                  <a:srgbClr val="EBEDF0"/>
                </a:solidFill>
                <a:latin typeface="Geist" pitchFamily="34" charset="0"/>
                <a:ea typeface="Geist" pitchFamily="34" charset="-122"/>
                <a:cs typeface="Geist" pitchFamily="34" charset="-120"/>
              </a:rPr>
              <a:t>Headshots influence first impressions in hiring and networking. Poor photos can negatively affect opportunities, especially for users without access to professional guidance.</a:t>
            </a:r>
            <a:endParaRPr lang="en-US" sz="1750" dirty="0"/>
          </a:p>
        </p:txBody>
      </p:sp>
      <p:sp>
        <p:nvSpPr>
          <p:cNvPr id="6" name="Text 3"/>
          <p:cNvSpPr/>
          <p:nvPr/>
        </p:nvSpPr>
        <p:spPr>
          <a:xfrm>
            <a:off x="793790" y="4928354"/>
            <a:ext cx="7556421" cy="1179195"/>
          </a:xfrm>
          <a:prstGeom prst="rect">
            <a:avLst/>
          </a:prstGeom>
          <a:noFill/>
          <a:ln/>
        </p:spPr>
        <p:txBody>
          <a:bodyPr wrap="square" lIns="0" tIns="0" rIns="0" bIns="0" rtlCol="0" anchor="t"/>
          <a:lstStyle/>
          <a:p>
            <a:pPr algn="l" indent="0" marL="0">
              <a:lnSpc>
                <a:spcPts val="2300"/>
              </a:lnSpc>
              <a:buNone/>
            </a:pPr>
            <a:r>
              <a:rPr lang="en-US" sz="1750" b="1" dirty="0">
                <a:solidFill>
                  <a:srgbClr val="EBEDF0"/>
                </a:solidFill>
                <a:latin typeface="Geist" pitchFamily="34" charset="0"/>
                <a:ea typeface="Geist" pitchFamily="34" charset="-122"/>
                <a:cs typeface="Geist" pitchFamily="34" charset="-120"/>
              </a:rPr>
              <a:t>Why It Is Challenging</a:t>
            </a:r>
            <a:pPr algn="l" indent="0" marL="0">
              <a:lnSpc>
                <a:spcPts val="2300"/>
              </a:lnSpc>
              <a:buNone/>
            </a:pPr>
            <a:r>
              <a:rPr lang="en-US" sz="1750" dirty="0">
                <a:solidFill>
                  <a:srgbClr val="EBEDF0"/>
                </a:solidFill>
                <a:latin typeface="Geist" pitchFamily="34" charset="0"/>
                <a:ea typeface="Geist" pitchFamily="34" charset="-122"/>
                <a:cs typeface="Geist" pitchFamily="34" charset="-120"/>
              </a:rPr>
              <a:t>Professionalism is subjective and depends on multiple visual factors like lighting, background, framing, and sharpness. Existing tools do not quantify or explain quality.</a:t>
            </a:r>
            <a:endParaRPr lang="en-US" sz="1750" dirty="0"/>
          </a:p>
        </p:txBody>
      </p:sp>
      <p:sp>
        <p:nvSpPr>
          <p:cNvPr id="7" name="Text 4"/>
          <p:cNvSpPr/>
          <p:nvPr/>
        </p:nvSpPr>
        <p:spPr>
          <a:xfrm>
            <a:off x="793790" y="6362700"/>
            <a:ext cx="7556421" cy="1179195"/>
          </a:xfrm>
          <a:prstGeom prst="rect">
            <a:avLst/>
          </a:prstGeom>
          <a:noFill/>
          <a:ln/>
        </p:spPr>
        <p:txBody>
          <a:bodyPr wrap="square" lIns="0" tIns="0" rIns="0" bIns="0" rtlCol="0" anchor="t"/>
          <a:lstStyle/>
          <a:p>
            <a:pPr algn="l" indent="0" marL="0">
              <a:lnSpc>
                <a:spcPts val="2300"/>
              </a:lnSpc>
              <a:buNone/>
            </a:pPr>
            <a:r>
              <a:rPr lang="en-US" sz="1750" b="1" dirty="0">
                <a:solidFill>
                  <a:srgbClr val="EBEDF0"/>
                </a:solidFill>
                <a:latin typeface="Geist" pitchFamily="34" charset="0"/>
                <a:ea typeface="Geist" pitchFamily="34" charset="-122"/>
                <a:cs typeface="Geist" pitchFamily="34" charset="-120"/>
              </a:rPr>
              <a:t>Current Solutions</a:t>
            </a:r>
            <a:pPr algn="l" indent="0" marL="0">
              <a:lnSpc>
                <a:spcPts val="2300"/>
              </a:lnSpc>
              <a:buNone/>
            </a:pPr>
            <a:r>
              <a:rPr lang="en-US" sz="1750" dirty="0">
                <a:solidFill>
                  <a:srgbClr val="EBEDF0"/>
                </a:solidFill>
                <a:latin typeface="Geist" pitchFamily="34" charset="0"/>
                <a:ea typeface="Geist" pitchFamily="34" charset="-122"/>
                <a:cs typeface="Geist" pitchFamily="34" charset="-120"/>
              </a:rPr>
              <a:t>Users rely on personal judgment, friends, or expensive photographers. Editing apps improve appearance but do not assess professionalism objectively.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276951"/>
          </a:xfrm>
          <a:prstGeom prst="rect">
            <a:avLst/>
          </a:prstGeom>
        </p:spPr>
      </p:pic>
      <p:sp>
        <p:nvSpPr>
          <p:cNvPr id="3" name="Text 0"/>
          <p:cNvSpPr/>
          <p:nvPr/>
        </p:nvSpPr>
        <p:spPr>
          <a:xfrm>
            <a:off x="1828443" y="2645807"/>
            <a:ext cx="5222200" cy="563761"/>
          </a:xfrm>
          <a:prstGeom prst="rect">
            <a:avLst/>
          </a:prstGeom>
          <a:noFill/>
          <a:ln/>
        </p:spPr>
        <p:txBody>
          <a:bodyPr wrap="none" lIns="0" tIns="0" rIns="0" bIns="0" rtlCol="0" anchor="t"/>
          <a:lstStyle/>
          <a:p>
            <a:pPr algn="l" indent="0" marL="0">
              <a:lnSpc>
                <a:spcPts val="4400"/>
              </a:lnSpc>
              <a:buNone/>
            </a:pPr>
            <a:r>
              <a:rPr lang="en-US" sz="3400" b="1" dirty="0">
                <a:solidFill>
                  <a:srgbClr val="F2F5FA"/>
                </a:solidFill>
                <a:latin typeface="Geist Bold" pitchFamily="34" charset="0"/>
                <a:ea typeface="Geist Bold" pitchFamily="34" charset="-122"/>
                <a:cs typeface="Geist Bold" pitchFamily="34" charset="-120"/>
              </a:rPr>
              <a:t>Project Task Description</a:t>
            </a:r>
            <a:endParaRPr lang="en-US" sz="3400" dirty="0"/>
          </a:p>
        </p:txBody>
      </p:sp>
      <p:sp>
        <p:nvSpPr>
          <p:cNvPr id="4" name="Text 1"/>
          <p:cNvSpPr/>
          <p:nvPr/>
        </p:nvSpPr>
        <p:spPr>
          <a:xfrm>
            <a:off x="1828443" y="3469719"/>
            <a:ext cx="10973514" cy="451009"/>
          </a:xfrm>
          <a:prstGeom prst="rect">
            <a:avLst/>
          </a:prstGeom>
          <a:noFill/>
          <a:ln/>
        </p:spPr>
        <p:txBody>
          <a:bodyPr wrap="square" lIns="0" tIns="0" rIns="0" bIns="0" rtlCol="0" anchor="t"/>
          <a:lstStyle/>
          <a:p>
            <a:pPr algn="l" indent="0" marL="0">
              <a:lnSpc>
                <a:spcPts val="1750"/>
              </a:lnSpc>
              <a:buNone/>
            </a:pPr>
            <a:r>
              <a:rPr lang="en-US" sz="1350" b="1" dirty="0">
                <a:solidFill>
                  <a:srgbClr val="EBEDF0"/>
                </a:solidFill>
                <a:latin typeface="Geist" pitchFamily="34" charset="0"/>
                <a:ea typeface="Geist" pitchFamily="34" charset="-122"/>
                <a:cs typeface="Geist" pitchFamily="34" charset="-120"/>
              </a:rPr>
              <a:t>Formal Problem Statement</a:t>
            </a:r>
            <a:pPr algn="l" indent="0" marL="0">
              <a:lnSpc>
                <a:spcPts val="1750"/>
              </a:lnSpc>
              <a:buNone/>
            </a:pPr>
            <a:r>
              <a:rPr lang="en-US" sz="1350" dirty="0">
                <a:solidFill>
                  <a:srgbClr val="EBEDF0"/>
                </a:solidFill>
                <a:latin typeface="Geist" pitchFamily="34" charset="0"/>
                <a:ea typeface="Geist" pitchFamily="34" charset="-122"/>
                <a:cs typeface="Geist" pitchFamily="34" charset="-120"/>
              </a:rPr>
              <a:t>Given an image x, predict y ∈ R⁵, a professionalism attribute vector.</a:t>
            </a:r>
            <a:endParaRPr lang="en-US" sz="1350" dirty="0"/>
          </a:p>
        </p:txBody>
      </p:sp>
      <p:sp>
        <p:nvSpPr>
          <p:cNvPr id="5" name="Shape 2"/>
          <p:cNvSpPr/>
          <p:nvPr/>
        </p:nvSpPr>
        <p:spPr>
          <a:xfrm>
            <a:off x="1828443" y="4115872"/>
            <a:ext cx="5399961" cy="2764750"/>
          </a:xfrm>
          <a:prstGeom prst="roundRect">
            <a:avLst>
              <a:gd name="adj" fmla="val 2636"/>
            </a:avLst>
          </a:prstGeom>
          <a:solidFill>
            <a:srgbClr val="101620">
              <a:alpha val="95000"/>
            </a:srgbClr>
          </a:solidFill>
          <a:ln w="22860">
            <a:solidFill>
              <a:srgbClr val="002A80"/>
            </a:solidFill>
            <a:prstDash val="solid"/>
          </a:ln>
        </p:spPr>
      </p:sp>
      <p:sp>
        <p:nvSpPr>
          <p:cNvPr id="6" name="Text 3"/>
          <p:cNvSpPr/>
          <p:nvPr/>
        </p:nvSpPr>
        <p:spPr>
          <a:xfrm>
            <a:off x="2024777" y="4312206"/>
            <a:ext cx="2168604" cy="281821"/>
          </a:xfrm>
          <a:prstGeom prst="rect">
            <a:avLst/>
          </a:prstGeom>
          <a:noFill/>
          <a:ln/>
        </p:spPr>
        <p:txBody>
          <a:bodyPr wrap="none" lIns="0" tIns="0" rIns="0" bIns="0" rtlCol="0" anchor="t"/>
          <a:lstStyle/>
          <a:p>
            <a:pPr algn="l" indent="0" marL="0">
              <a:lnSpc>
                <a:spcPts val="2200"/>
              </a:lnSpc>
              <a:buNone/>
            </a:pPr>
            <a:r>
              <a:rPr lang="en-US" sz="1700" b="1" dirty="0">
                <a:solidFill>
                  <a:srgbClr val="EBEDF0"/>
                </a:solidFill>
                <a:latin typeface="Geist Bold" pitchFamily="34" charset="0"/>
                <a:ea typeface="Geist Bold" pitchFamily="34" charset="-122"/>
                <a:cs typeface="Geist Bold" pitchFamily="34" charset="-120"/>
              </a:rPr>
              <a:t>Input</a:t>
            </a:r>
            <a:endParaRPr lang="en-US" sz="1700" dirty="0"/>
          </a:p>
        </p:txBody>
      </p:sp>
      <p:sp>
        <p:nvSpPr>
          <p:cNvPr id="7" name="Text 4"/>
          <p:cNvSpPr/>
          <p:nvPr/>
        </p:nvSpPr>
        <p:spPr>
          <a:xfrm>
            <a:off x="2024777" y="4698087"/>
            <a:ext cx="5007293" cy="225504"/>
          </a:xfrm>
          <a:prstGeom prst="rect">
            <a:avLst/>
          </a:prstGeom>
          <a:noFill/>
          <a:ln/>
        </p:spPr>
        <p:txBody>
          <a:bodyPr wrap="none" lIns="0" tIns="0" rIns="0" bIns="0" rtlCol="0" anchor="t"/>
          <a:lstStyle/>
          <a:p>
            <a:pPr algn="l" indent="0" marL="0">
              <a:lnSpc>
                <a:spcPts val="1750"/>
              </a:lnSpc>
              <a:buNone/>
            </a:pPr>
            <a:r>
              <a:rPr lang="en-US" sz="1350" dirty="0">
                <a:solidFill>
                  <a:srgbClr val="EBEDF0"/>
                </a:solidFill>
                <a:latin typeface="Geist" pitchFamily="34" charset="0"/>
                <a:ea typeface="Geist" pitchFamily="34" charset="-122"/>
                <a:cs typeface="Geist" pitchFamily="34" charset="-120"/>
              </a:rPr>
              <a:t>One user provided portrait image</a:t>
            </a:r>
            <a:endParaRPr lang="en-US" sz="1350" dirty="0"/>
          </a:p>
        </p:txBody>
      </p:sp>
      <p:sp>
        <p:nvSpPr>
          <p:cNvPr id="8" name="Shape 5"/>
          <p:cNvSpPr/>
          <p:nvPr/>
        </p:nvSpPr>
        <p:spPr>
          <a:xfrm>
            <a:off x="7401877" y="4115872"/>
            <a:ext cx="5400080" cy="2764750"/>
          </a:xfrm>
          <a:prstGeom prst="roundRect">
            <a:avLst>
              <a:gd name="adj" fmla="val 2636"/>
            </a:avLst>
          </a:prstGeom>
          <a:solidFill>
            <a:srgbClr val="101620">
              <a:alpha val="95000"/>
            </a:srgbClr>
          </a:solidFill>
          <a:ln w="22860">
            <a:solidFill>
              <a:srgbClr val="002A80"/>
            </a:solidFill>
            <a:prstDash val="solid"/>
          </a:ln>
        </p:spPr>
      </p:sp>
      <p:sp>
        <p:nvSpPr>
          <p:cNvPr id="9" name="Text 6"/>
          <p:cNvSpPr/>
          <p:nvPr/>
        </p:nvSpPr>
        <p:spPr>
          <a:xfrm>
            <a:off x="7598212" y="4312206"/>
            <a:ext cx="2168604" cy="281821"/>
          </a:xfrm>
          <a:prstGeom prst="rect">
            <a:avLst/>
          </a:prstGeom>
          <a:noFill/>
          <a:ln/>
        </p:spPr>
        <p:txBody>
          <a:bodyPr wrap="none" lIns="0" tIns="0" rIns="0" bIns="0" rtlCol="0" anchor="t"/>
          <a:lstStyle/>
          <a:p>
            <a:pPr algn="l" indent="0" marL="0">
              <a:lnSpc>
                <a:spcPts val="2200"/>
              </a:lnSpc>
              <a:buNone/>
            </a:pPr>
            <a:r>
              <a:rPr lang="en-US" sz="1700" b="1" dirty="0">
                <a:solidFill>
                  <a:srgbClr val="EBEDF0"/>
                </a:solidFill>
                <a:latin typeface="Geist Bold" pitchFamily="34" charset="0"/>
                <a:ea typeface="Geist Bold" pitchFamily="34" charset="-122"/>
                <a:cs typeface="Geist Bold" pitchFamily="34" charset="-120"/>
              </a:rPr>
              <a:t>Output</a:t>
            </a:r>
            <a:endParaRPr lang="en-US" sz="1700" dirty="0"/>
          </a:p>
        </p:txBody>
      </p:sp>
      <p:sp>
        <p:nvSpPr>
          <p:cNvPr id="10" name="Text 7"/>
          <p:cNvSpPr/>
          <p:nvPr/>
        </p:nvSpPr>
        <p:spPr>
          <a:xfrm>
            <a:off x="7598212" y="4698087"/>
            <a:ext cx="5007412" cy="225504"/>
          </a:xfrm>
          <a:prstGeom prst="rect">
            <a:avLst/>
          </a:prstGeom>
          <a:noFill/>
          <a:ln/>
        </p:spPr>
        <p:txBody>
          <a:bodyPr wrap="none" lIns="0" tIns="0" rIns="0" bIns="0" rtlCol="0" anchor="t"/>
          <a:lstStyle/>
          <a:p>
            <a:pPr algn="l" indent="0" marL="0">
              <a:lnSpc>
                <a:spcPts val="1750"/>
              </a:lnSpc>
              <a:buNone/>
            </a:pPr>
            <a:r>
              <a:rPr lang="en-US" sz="1350" dirty="0">
                <a:solidFill>
                  <a:srgbClr val="EBEDF0"/>
                </a:solidFill>
                <a:latin typeface="Geist" pitchFamily="34" charset="0"/>
                <a:ea typeface="Geist" pitchFamily="34" charset="-122"/>
                <a:cs typeface="Geist" pitchFamily="34" charset="-120"/>
              </a:rPr>
              <a:t>A professionalism 6 attribute vector consisting of</a:t>
            </a:r>
            <a:endParaRPr lang="en-US" sz="1350" dirty="0"/>
          </a:p>
        </p:txBody>
      </p:sp>
      <p:sp>
        <p:nvSpPr>
          <p:cNvPr id="11" name="Text 8"/>
          <p:cNvSpPr/>
          <p:nvPr/>
        </p:nvSpPr>
        <p:spPr>
          <a:xfrm>
            <a:off x="7598212" y="5027652"/>
            <a:ext cx="5007412" cy="225504"/>
          </a:xfrm>
          <a:prstGeom prst="rect">
            <a:avLst/>
          </a:prstGeom>
          <a:noFill/>
          <a:ln/>
        </p:spPr>
        <p:txBody>
          <a:bodyPr wrap="none" lIns="0" tIns="0" rIns="0" bIns="0" rtlCol="0" anchor="t"/>
          <a:lstStyle/>
          <a:p>
            <a:pPr algn="l" lvl="2" marL="1028700" indent="-342900">
              <a:lnSpc>
                <a:spcPts val="1750"/>
              </a:lnSpc>
              <a:buSzPct val="100000"/>
              <a:buChar char="•"/>
            </a:pPr>
            <a:r>
              <a:rPr lang="en-US" sz="1350" dirty="0">
                <a:solidFill>
                  <a:srgbClr val="EBEDF0"/>
                </a:solidFill>
                <a:latin typeface="Geist" pitchFamily="34" charset="0"/>
                <a:ea typeface="Geist" pitchFamily="34" charset="-122"/>
                <a:cs typeface="Geist" pitchFamily="34" charset="-120"/>
              </a:rPr>
              <a:t>Lighting Even and Frontal</a:t>
            </a:r>
            <a:endParaRPr lang="en-US" sz="1350" dirty="0"/>
          </a:p>
        </p:txBody>
      </p:sp>
      <p:sp>
        <p:nvSpPr>
          <p:cNvPr id="12" name="Text 9"/>
          <p:cNvSpPr/>
          <p:nvPr/>
        </p:nvSpPr>
        <p:spPr>
          <a:xfrm>
            <a:off x="7598212" y="5313878"/>
            <a:ext cx="5007412" cy="225504"/>
          </a:xfrm>
          <a:prstGeom prst="rect">
            <a:avLst/>
          </a:prstGeom>
          <a:noFill/>
          <a:ln/>
        </p:spPr>
        <p:txBody>
          <a:bodyPr wrap="none" lIns="0" tIns="0" rIns="0" bIns="0" rtlCol="0" anchor="t"/>
          <a:lstStyle/>
          <a:p>
            <a:pPr algn="l" lvl="2" marL="1028700" indent="-342900">
              <a:lnSpc>
                <a:spcPts val="1750"/>
              </a:lnSpc>
              <a:buSzPct val="100000"/>
              <a:buChar char="•"/>
            </a:pPr>
            <a:r>
              <a:rPr lang="en-US" sz="1350" dirty="0">
                <a:solidFill>
                  <a:srgbClr val="EBEDF0"/>
                </a:solidFill>
                <a:latin typeface="Geist" pitchFamily="34" charset="0"/>
                <a:ea typeface="Geist" pitchFamily="34" charset="-122"/>
                <a:cs typeface="Geist" pitchFamily="34" charset="-120"/>
              </a:rPr>
              <a:t>Background Clean and Non-Distracting</a:t>
            </a:r>
            <a:endParaRPr lang="en-US" sz="1350" dirty="0"/>
          </a:p>
        </p:txBody>
      </p:sp>
      <p:sp>
        <p:nvSpPr>
          <p:cNvPr id="13" name="Text 10"/>
          <p:cNvSpPr/>
          <p:nvPr/>
        </p:nvSpPr>
        <p:spPr>
          <a:xfrm>
            <a:off x="7598212" y="5600105"/>
            <a:ext cx="5007412" cy="225504"/>
          </a:xfrm>
          <a:prstGeom prst="rect">
            <a:avLst/>
          </a:prstGeom>
          <a:noFill/>
          <a:ln/>
        </p:spPr>
        <p:txBody>
          <a:bodyPr wrap="none" lIns="0" tIns="0" rIns="0" bIns="0" rtlCol="0" anchor="t"/>
          <a:lstStyle/>
          <a:p>
            <a:pPr algn="l" lvl="2" marL="1028700" indent="-342900">
              <a:lnSpc>
                <a:spcPts val="1750"/>
              </a:lnSpc>
              <a:buSzPct val="100000"/>
              <a:buChar char="•"/>
            </a:pPr>
            <a:r>
              <a:rPr lang="en-US" sz="1350" dirty="0">
                <a:solidFill>
                  <a:srgbClr val="EBEDF0"/>
                </a:solidFill>
                <a:latin typeface="Geist" pitchFamily="34" charset="0"/>
                <a:ea typeface="Geist" pitchFamily="34" charset="-122"/>
                <a:cs typeface="Geist" pitchFamily="34" charset="-120"/>
              </a:rPr>
              <a:t>Business or Professional Attire Visible</a:t>
            </a:r>
            <a:endParaRPr lang="en-US" sz="1350" dirty="0"/>
          </a:p>
        </p:txBody>
      </p:sp>
      <p:sp>
        <p:nvSpPr>
          <p:cNvPr id="14" name="Text 11"/>
          <p:cNvSpPr/>
          <p:nvPr/>
        </p:nvSpPr>
        <p:spPr>
          <a:xfrm>
            <a:off x="7598212" y="5886331"/>
            <a:ext cx="5007412" cy="225504"/>
          </a:xfrm>
          <a:prstGeom prst="rect">
            <a:avLst/>
          </a:prstGeom>
          <a:noFill/>
          <a:ln/>
        </p:spPr>
        <p:txBody>
          <a:bodyPr wrap="none" lIns="0" tIns="0" rIns="0" bIns="0" rtlCol="0" anchor="t"/>
          <a:lstStyle/>
          <a:p>
            <a:pPr algn="l" lvl="2" marL="1028700" indent="-342900">
              <a:lnSpc>
                <a:spcPts val="1750"/>
              </a:lnSpc>
              <a:buSzPct val="100000"/>
              <a:buChar char="•"/>
            </a:pPr>
            <a:r>
              <a:rPr lang="en-US" sz="1350" dirty="0">
                <a:solidFill>
                  <a:srgbClr val="EBEDF0"/>
                </a:solidFill>
                <a:latin typeface="Geist" pitchFamily="34" charset="0"/>
                <a:ea typeface="Geist" pitchFamily="34" charset="-122"/>
                <a:cs typeface="Geist" pitchFamily="34" charset="-120"/>
              </a:rPr>
              <a:t>Neutral Professional Facial Expression</a:t>
            </a:r>
            <a:endParaRPr lang="en-US" sz="1350" dirty="0"/>
          </a:p>
        </p:txBody>
      </p:sp>
      <p:sp>
        <p:nvSpPr>
          <p:cNvPr id="15" name="Text 12"/>
          <p:cNvSpPr/>
          <p:nvPr/>
        </p:nvSpPr>
        <p:spPr>
          <a:xfrm>
            <a:off x="7598212" y="6172557"/>
            <a:ext cx="5007412" cy="225504"/>
          </a:xfrm>
          <a:prstGeom prst="rect">
            <a:avLst/>
          </a:prstGeom>
          <a:noFill/>
          <a:ln/>
        </p:spPr>
        <p:txBody>
          <a:bodyPr wrap="none" lIns="0" tIns="0" rIns="0" bIns="0" rtlCol="0" anchor="t"/>
          <a:lstStyle/>
          <a:p>
            <a:pPr algn="l" lvl="2" marL="1028700" indent="-342900">
              <a:lnSpc>
                <a:spcPts val="1750"/>
              </a:lnSpc>
              <a:buSzPct val="100000"/>
              <a:buChar char="•"/>
            </a:pPr>
            <a:r>
              <a:rPr lang="en-US" sz="1350" dirty="0">
                <a:solidFill>
                  <a:srgbClr val="EBEDF0"/>
                </a:solidFill>
                <a:latin typeface="Geist" pitchFamily="34" charset="0"/>
                <a:ea typeface="Geist" pitchFamily="34" charset="-122"/>
                <a:cs typeface="Geist" pitchFamily="34" charset="-120"/>
              </a:rPr>
              <a:t>Face Properly Framed and Centered</a:t>
            </a:r>
            <a:endParaRPr lang="en-US" sz="1350" dirty="0"/>
          </a:p>
        </p:txBody>
      </p:sp>
      <p:sp>
        <p:nvSpPr>
          <p:cNvPr id="16" name="Text 13"/>
          <p:cNvSpPr/>
          <p:nvPr/>
        </p:nvSpPr>
        <p:spPr>
          <a:xfrm>
            <a:off x="7598212" y="6458783"/>
            <a:ext cx="5007412" cy="225504"/>
          </a:xfrm>
          <a:prstGeom prst="rect">
            <a:avLst/>
          </a:prstGeom>
          <a:noFill/>
          <a:ln/>
        </p:spPr>
        <p:txBody>
          <a:bodyPr wrap="none" lIns="0" tIns="0" rIns="0" bIns="0" rtlCol="0" anchor="t"/>
          <a:lstStyle/>
          <a:p>
            <a:pPr algn="l" lvl="2" marL="1028700" indent="-342900">
              <a:lnSpc>
                <a:spcPts val="1750"/>
              </a:lnSpc>
              <a:buSzPct val="100000"/>
              <a:buChar char="•"/>
            </a:pPr>
            <a:r>
              <a:rPr lang="en-US" sz="1350" dirty="0">
                <a:solidFill>
                  <a:srgbClr val="EBEDF0"/>
                </a:solidFill>
                <a:latin typeface="Geist" pitchFamily="34" charset="0"/>
                <a:ea typeface="Geist" pitchFamily="34" charset="-122"/>
                <a:cs typeface="Geist" pitchFamily="34" charset="-120"/>
              </a:rPr>
              <a:t>Image Sharpness High</a:t>
            </a:r>
            <a:endParaRPr lang="en-US" sz="1350" dirty="0"/>
          </a:p>
        </p:txBody>
      </p:sp>
      <p:sp>
        <p:nvSpPr>
          <p:cNvPr id="17" name="Text 14"/>
          <p:cNvSpPr/>
          <p:nvPr/>
        </p:nvSpPr>
        <p:spPr>
          <a:xfrm>
            <a:off x="1828443" y="7075765"/>
            <a:ext cx="10973514" cy="676513"/>
          </a:xfrm>
          <a:prstGeom prst="rect">
            <a:avLst/>
          </a:prstGeom>
          <a:noFill/>
          <a:ln/>
        </p:spPr>
        <p:txBody>
          <a:bodyPr wrap="square" lIns="0" tIns="0" rIns="0" bIns="0" rtlCol="0" anchor="t"/>
          <a:lstStyle/>
          <a:p>
            <a:pPr algn="l" indent="0" marL="0">
              <a:lnSpc>
                <a:spcPts val="1750"/>
              </a:lnSpc>
              <a:buNone/>
            </a:pPr>
            <a:r>
              <a:rPr lang="en-US" sz="1350" b="1" dirty="0">
                <a:solidFill>
                  <a:srgbClr val="EBEDF0"/>
                </a:solidFill>
                <a:latin typeface="Geist" pitchFamily="34" charset="0"/>
                <a:ea typeface="Geist" pitchFamily="34" charset="-122"/>
                <a:cs typeface="Geist" pitchFamily="34" charset="-120"/>
              </a:rPr>
              <a:t>Novelty</a:t>
            </a:r>
            <a:pPr algn="l" indent="0" marL="0">
              <a:lnSpc>
                <a:spcPts val="1750"/>
              </a:lnSpc>
              <a:buNone/>
            </a:pPr>
            <a:r>
              <a:rPr lang="en-US" sz="1350" dirty="0">
                <a:solidFill>
                  <a:srgbClr val="EBEDF0"/>
                </a:solidFill>
                <a:latin typeface="Geist" pitchFamily="34" charset="0"/>
                <a:ea typeface="Geist" pitchFamily="34" charset="-122"/>
                <a:cs typeface="Geist" pitchFamily="34" charset="-120"/>
              </a:rPr>
              <a:t>We introduce a dedicated model for predicting headshot professionalism attributes directly from images, a task not explicitly addressed by existing vision models.</a:t>
            </a:r>
            <a:endParaRPr lang="en-US" sz="1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041327"/>
          </a:xfrm>
          <a:prstGeom prst="rect">
            <a:avLst/>
          </a:prstGeom>
        </p:spPr>
      </p:pic>
      <p:sp>
        <p:nvSpPr>
          <p:cNvPr id="3" name="Text 0"/>
          <p:cNvSpPr/>
          <p:nvPr/>
        </p:nvSpPr>
        <p:spPr>
          <a:xfrm>
            <a:off x="2396252" y="2466856"/>
            <a:ext cx="3972163" cy="505420"/>
          </a:xfrm>
          <a:prstGeom prst="rect">
            <a:avLst/>
          </a:prstGeom>
          <a:noFill/>
          <a:ln/>
        </p:spPr>
        <p:txBody>
          <a:bodyPr wrap="none" lIns="0" tIns="0" rIns="0" bIns="0" rtlCol="0" anchor="t"/>
          <a:lstStyle/>
          <a:p>
            <a:pPr algn="l" indent="0" marL="0">
              <a:lnSpc>
                <a:spcPts val="3950"/>
              </a:lnSpc>
              <a:buNone/>
            </a:pPr>
            <a:r>
              <a:rPr lang="en-US" sz="3050" b="1" dirty="0">
                <a:solidFill>
                  <a:srgbClr val="F2F5FA"/>
                </a:solidFill>
                <a:latin typeface="Geist Bold" pitchFamily="34" charset="0"/>
                <a:ea typeface="Geist Bold" pitchFamily="34" charset="-122"/>
                <a:cs typeface="Geist Bold" pitchFamily="34" charset="-120"/>
              </a:rPr>
              <a:t>Models and Methods</a:t>
            </a:r>
            <a:endParaRPr lang="en-US" sz="3050" dirty="0"/>
          </a:p>
        </p:txBody>
      </p:sp>
      <p:sp>
        <p:nvSpPr>
          <p:cNvPr id="4" name="Shape 1"/>
          <p:cNvSpPr/>
          <p:nvPr/>
        </p:nvSpPr>
        <p:spPr>
          <a:xfrm>
            <a:off x="2396252" y="3205520"/>
            <a:ext cx="9837777" cy="1495187"/>
          </a:xfrm>
          <a:prstGeom prst="roundRect">
            <a:avLst>
              <a:gd name="adj" fmla="val 4369"/>
            </a:avLst>
          </a:prstGeom>
          <a:solidFill>
            <a:srgbClr val="101620">
              <a:alpha val="95000"/>
            </a:srgbClr>
          </a:solidFill>
          <a:ln w="22860">
            <a:solidFill>
              <a:srgbClr val="002A80"/>
            </a:solidFill>
            <a:prstDash val="solid"/>
          </a:ln>
        </p:spPr>
      </p:sp>
      <p:sp>
        <p:nvSpPr>
          <p:cNvPr id="5" name="Shape 2"/>
          <p:cNvSpPr/>
          <p:nvPr/>
        </p:nvSpPr>
        <p:spPr>
          <a:xfrm>
            <a:off x="2419112" y="3228380"/>
            <a:ext cx="622102" cy="1449467"/>
          </a:xfrm>
          <a:prstGeom prst="roundRect">
            <a:avLst>
              <a:gd name="adj" fmla="val 6091"/>
            </a:avLst>
          </a:prstGeom>
          <a:solidFill>
            <a:srgbClr val="101620"/>
          </a:solidFill>
          <a:ln/>
        </p:spPr>
      </p:sp>
      <p:sp>
        <p:nvSpPr>
          <p:cNvPr id="6" name="Text 3"/>
          <p:cNvSpPr/>
          <p:nvPr/>
        </p:nvSpPr>
        <p:spPr>
          <a:xfrm>
            <a:off x="2605921" y="3801427"/>
            <a:ext cx="233243" cy="303252"/>
          </a:xfrm>
          <a:prstGeom prst="rect">
            <a:avLst/>
          </a:prstGeom>
          <a:noFill/>
          <a:ln/>
        </p:spPr>
        <p:txBody>
          <a:bodyPr wrap="none" lIns="0" tIns="0" rIns="0" bIns="0" rtlCol="0" anchor="t"/>
          <a:lstStyle/>
          <a:p>
            <a:pPr algn="l" indent="0" marL="0">
              <a:lnSpc>
                <a:spcPts val="1800"/>
              </a:lnSpc>
              <a:buNone/>
            </a:pPr>
            <a:r>
              <a:rPr lang="en-US" sz="1800" b="1" dirty="0">
                <a:solidFill>
                  <a:srgbClr val="EBEDF0"/>
                </a:solidFill>
                <a:latin typeface="Geist Bold" pitchFamily="34" charset="0"/>
                <a:ea typeface="Geist Bold" pitchFamily="34" charset="-122"/>
                <a:cs typeface="Geist Bold" pitchFamily="34" charset="-120"/>
              </a:rPr>
              <a:t>1</a:t>
            </a:r>
            <a:endParaRPr lang="en-US" sz="1800" dirty="0"/>
          </a:p>
        </p:txBody>
      </p:sp>
      <p:sp>
        <p:nvSpPr>
          <p:cNvPr id="7" name="Text 4"/>
          <p:cNvSpPr/>
          <p:nvPr/>
        </p:nvSpPr>
        <p:spPr>
          <a:xfrm>
            <a:off x="3196709" y="3383875"/>
            <a:ext cx="1944172" cy="252651"/>
          </a:xfrm>
          <a:prstGeom prst="rect">
            <a:avLst/>
          </a:prstGeom>
          <a:noFill/>
          <a:ln/>
        </p:spPr>
        <p:txBody>
          <a:bodyPr wrap="none" lIns="0" tIns="0" rIns="0" bIns="0" rtlCol="0" anchor="t"/>
          <a:lstStyle/>
          <a:p>
            <a:pPr algn="l" indent="0" marL="0">
              <a:lnSpc>
                <a:spcPts val="1950"/>
              </a:lnSpc>
              <a:buNone/>
            </a:pPr>
            <a:r>
              <a:rPr lang="en-US" sz="1500" b="1" dirty="0">
                <a:solidFill>
                  <a:srgbClr val="EBEDF0"/>
                </a:solidFill>
                <a:latin typeface="Geist Bold" pitchFamily="34" charset="0"/>
                <a:ea typeface="Geist Bold" pitchFamily="34" charset="-122"/>
                <a:cs typeface="Geist Bold" pitchFamily="34" charset="-120"/>
              </a:rPr>
              <a:t>Processing Pipeline</a:t>
            </a:r>
            <a:endParaRPr lang="en-US" sz="1500" dirty="0"/>
          </a:p>
        </p:txBody>
      </p:sp>
      <p:sp>
        <p:nvSpPr>
          <p:cNvPr id="8" name="Text 5"/>
          <p:cNvSpPr/>
          <p:nvPr/>
        </p:nvSpPr>
        <p:spPr>
          <a:xfrm>
            <a:off x="3196709" y="3729752"/>
            <a:ext cx="8858964" cy="202049"/>
          </a:xfrm>
          <a:prstGeom prst="rect">
            <a:avLst/>
          </a:prstGeom>
          <a:noFill/>
          <a:ln/>
        </p:spPr>
        <p:txBody>
          <a:bodyPr wrap="none" lIns="0" tIns="0" rIns="0" bIns="0" rtlCol="0" anchor="t"/>
          <a:lstStyle/>
          <a:p>
            <a:pPr algn="l" indent="0" marL="0">
              <a:lnSpc>
                <a:spcPts val="1550"/>
              </a:lnSpc>
              <a:buNone/>
            </a:pPr>
            <a:r>
              <a:rPr lang="en-US" sz="1200" dirty="0">
                <a:solidFill>
                  <a:srgbClr val="EBEDF0"/>
                </a:solidFill>
                <a:latin typeface="Geist" pitchFamily="34" charset="0"/>
                <a:ea typeface="Geist" pitchFamily="34" charset="-122"/>
                <a:cs typeface="Geist" pitchFamily="34" charset="-120"/>
              </a:rPr>
              <a:t>• Define a function g that maps a randomly sampled set of professionalism attributes to prompt modifications</a:t>
            </a:r>
            <a:endParaRPr lang="en-US" sz="1200" dirty="0"/>
          </a:p>
        </p:txBody>
      </p:sp>
      <p:sp>
        <p:nvSpPr>
          <p:cNvPr id="9" name="Text 6"/>
          <p:cNvSpPr/>
          <p:nvPr/>
        </p:nvSpPr>
        <p:spPr>
          <a:xfrm>
            <a:off x="3196709" y="4025027"/>
            <a:ext cx="8858964" cy="202049"/>
          </a:xfrm>
          <a:prstGeom prst="rect">
            <a:avLst/>
          </a:prstGeom>
          <a:noFill/>
          <a:ln/>
        </p:spPr>
        <p:txBody>
          <a:bodyPr wrap="none" lIns="0" tIns="0" rIns="0" bIns="0" rtlCol="0" anchor="t"/>
          <a:lstStyle/>
          <a:p>
            <a:pPr algn="l" indent="0" marL="0">
              <a:lnSpc>
                <a:spcPts val="1550"/>
              </a:lnSpc>
              <a:buNone/>
            </a:pPr>
            <a:r>
              <a:rPr lang="en-US" sz="1200" dirty="0">
                <a:solidFill>
                  <a:srgbClr val="EBEDF0"/>
                </a:solidFill>
                <a:latin typeface="Geist" pitchFamily="34" charset="0"/>
                <a:ea typeface="Geist" pitchFamily="34" charset="-122"/>
                <a:cs typeface="Geist" pitchFamily="34" charset="-120"/>
              </a:rPr>
              <a:t>• Apply g to base portrait images to generate synthetic headshots with known attribute degradations</a:t>
            </a:r>
            <a:endParaRPr lang="en-US" sz="1200" dirty="0"/>
          </a:p>
        </p:txBody>
      </p:sp>
      <p:sp>
        <p:nvSpPr>
          <p:cNvPr id="10" name="Text 7"/>
          <p:cNvSpPr/>
          <p:nvPr/>
        </p:nvSpPr>
        <p:spPr>
          <a:xfrm>
            <a:off x="3196709" y="4320302"/>
            <a:ext cx="8858964" cy="202049"/>
          </a:xfrm>
          <a:prstGeom prst="rect">
            <a:avLst/>
          </a:prstGeom>
          <a:noFill/>
          <a:ln/>
        </p:spPr>
        <p:txBody>
          <a:bodyPr wrap="none" lIns="0" tIns="0" rIns="0" bIns="0" rtlCol="0" anchor="t"/>
          <a:lstStyle/>
          <a:p>
            <a:pPr algn="l" indent="0" marL="0">
              <a:lnSpc>
                <a:spcPts val="1550"/>
              </a:lnSpc>
              <a:buNone/>
            </a:pPr>
            <a:r>
              <a:rPr lang="en-US" sz="1200" dirty="0">
                <a:solidFill>
                  <a:srgbClr val="EBEDF0"/>
                </a:solidFill>
                <a:latin typeface="Geist" pitchFamily="34" charset="0"/>
                <a:ea typeface="Geist" pitchFamily="34" charset="-122"/>
                <a:cs typeface="Geist" pitchFamily="34" charset="-120"/>
              </a:rPr>
              <a:t>• Use the applied attributes as labels</a:t>
            </a:r>
            <a:endParaRPr lang="en-US" sz="1200" dirty="0"/>
          </a:p>
        </p:txBody>
      </p:sp>
      <p:sp>
        <p:nvSpPr>
          <p:cNvPr id="11" name="Shape 8"/>
          <p:cNvSpPr/>
          <p:nvPr/>
        </p:nvSpPr>
        <p:spPr>
          <a:xfrm>
            <a:off x="2396252" y="4856202"/>
            <a:ext cx="9837777" cy="1495187"/>
          </a:xfrm>
          <a:prstGeom prst="roundRect">
            <a:avLst>
              <a:gd name="adj" fmla="val 4369"/>
            </a:avLst>
          </a:prstGeom>
          <a:solidFill>
            <a:srgbClr val="101620">
              <a:alpha val="95000"/>
            </a:srgbClr>
          </a:solidFill>
          <a:ln w="22860">
            <a:solidFill>
              <a:srgbClr val="002A80"/>
            </a:solidFill>
            <a:prstDash val="solid"/>
          </a:ln>
        </p:spPr>
      </p:sp>
      <p:sp>
        <p:nvSpPr>
          <p:cNvPr id="12" name="Shape 9"/>
          <p:cNvSpPr/>
          <p:nvPr/>
        </p:nvSpPr>
        <p:spPr>
          <a:xfrm>
            <a:off x="2419112" y="4879062"/>
            <a:ext cx="622102" cy="1449467"/>
          </a:xfrm>
          <a:prstGeom prst="roundRect">
            <a:avLst>
              <a:gd name="adj" fmla="val 6091"/>
            </a:avLst>
          </a:prstGeom>
          <a:solidFill>
            <a:srgbClr val="101620"/>
          </a:solidFill>
          <a:ln/>
        </p:spPr>
      </p:sp>
      <p:sp>
        <p:nvSpPr>
          <p:cNvPr id="13" name="Text 10"/>
          <p:cNvSpPr/>
          <p:nvPr/>
        </p:nvSpPr>
        <p:spPr>
          <a:xfrm>
            <a:off x="2605921" y="5452110"/>
            <a:ext cx="233243" cy="303252"/>
          </a:xfrm>
          <a:prstGeom prst="rect">
            <a:avLst/>
          </a:prstGeom>
          <a:noFill/>
          <a:ln/>
        </p:spPr>
        <p:txBody>
          <a:bodyPr wrap="none" lIns="0" tIns="0" rIns="0" bIns="0" rtlCol="0" anchor="t"/>
          <a:lstStyle/>
          <a:p>
            <a:pPr algn="l" indent="0" marL="0">
              <a:lnSpc>
                <a:spcPts val="1800"/>
              </a:lnSpc>
              <a:buNone/>
            </a:pPr>
            <a:r>
              <a:rPr lang="en-US" sz="1800" b="1" dirty="0">
                <a:solidFill>
                  <a:srgbClr val="EBEDF0"/>
                </a:solidFill>
                <a:latin typeface="Geist Bold" pitchFamily="34" charset="0"/>
                <a:ea typeface="Geist Bold" pitchFamily="34" charset="-122"/>
                <a:cs typeface="Geist Bold" pitchFamily="34" charset="-120"/>
              </a:rPr>
              <a:t>2</a:t>
            </a:r>
            <a:endParaRPr lang="en-US" sz="1800" dirty="0"/>
          </a:p>
        </p:txBody>
      </p:sp>
      <p:sp>
        <p:nvSpPr>
          <p:cNvPr id="14" name="Text 11"/>
          <p:cNvSpPr/>
          <p:nvPr/>
        </p:nvSpPr>
        <p:spPr>
          <a:xfrm>
            <a:off x="3196709" y="5034558"/>
            <a:ext cx="2226826" cy="252651"/>
          </a:xfrm>
          <a:prstGeom prst="rect">
            <a:avLst/>
          </a:prstGeom>
          <a:noFill/>
          <a:ln/>
        </p:spPr>
        <p:txBody>
          <a:bodyPr wrap="none" lIns="0" tIns="0" rIns="0" bIns="0" rtlCol="0" anchor="t"/>
          <a:lstStyle/>
          <a:p>
            <a:pPr algn="l" indent="0" marL="0">
              <a:lnSpc>
                <a:spcPts val="1950"/>
              </a:lnSpc>
              <a:buNone/>
            </a:pPr>
            <a:r>
              <a:rPr lang="en-US" sz="1500" b="1" dirty="0">
                <a:solidFill>
                  <a:srgbClr val="EBEDF0"/>
                </a:solidFill>
                <a:latin typeface="Geist Bold" pitchFamily="34" charset="0"/>
                <a:ea typeface="Geist Bold" pitchFamily="34" charset="-122"/>
                <a:cs typeface="Geist Bold" pitchFamily="34" charset="-120"/>
              </a:rPr>
              <a:t>Models and Techniques</a:t>
            </a:r>
            <a:endParaRPr lang="en-US" sz="1500" dirty="0"/>
          </a:p>
        </p:txBody>
      </p:sp>
      <p:sp>
        <p:nvSpPr>
          <p:cNvPr id="15" name="Text 12"/>
          <p:cNvSpPr/>
          <p:nvPr/>
        </p:nvSpPr>
        <p:spPr>
          <a:xfrm>
            <a:off x="3196709" y="5380434"/>
            <a:ext cx="8858964" cy="202049"/>
          </a:xfrm>
          <a:prstGeom prst="rect">
            <a:avLst/>
          </a:prstGeom>
          <a:noFill/>
          <a:ln/>
        </p:spPr>
        <p:txBody>
          <a:bodyPr wrap="none" lIns="0" tIns="0" rIns="0" bIns="0" rtlCol="0" anchor="t"/>
          <a:lstStyle/>
          <a:p>
            <a:pPr algn="l" indent="0" marL="0">
              <a:lnSpc>
                <a:spcPts val="1550"/>
              </a:lnSpc>
              <a:buNone/>
            </a:pPr>
            <a:r>
              <a:rPr lang="en-US" sz="1200" dirty="0">
                <a:solidFill>
                  <a:srgbClr val="EBEDF0"/>
                </a:solidFill>
                <a:latin typeface="Geist" pitchFamily="34" charset="0"/>
                <a:ea typeface="Geist" pitchFamily="34" charset="-122"/>
                <a:cs typeface="Geist" pitchFamily="34" charset="-120"/>
              </a:rPr>
              <a:t>• Image generation: Diffusion models (WAN 2.2, FLUX, Krea 1) with prompt variations encoding professionalism attributes</a:t>
            </a:r>
            <a:endParaRPr lang="en-US" sz="1200" dirty="0"/>
          </a:p>
        </p:txBody>
      </p:sp>
      <p:sp>
        <p:nvSpPr>
          <p:cNvPr id="16" name="Text 13"/>
          <p:cNvSpPr/>
          <p:nvPr/>
        </p:nvSpPr>
        <p:spPr>
          <a:xfrm>
            <a:off x="3196709" y="5675709"/>
            <a:ext cx="8858964" cy="202049"/>
          </a:xfrm>
          <a:prstGeom prst="rect">
            <a:avLst/>
          </a:prstGeom>
          <a:noFill/>
          <a:ln/>
        </p:spPr>
        <p:txBody>
          <a:bodyPr wrap="none" lIns="0" tIns="0" rIns="0" bIns="0" rtlCol="0" anchor="t"/>
          <a:lstStyle/>
          <a:p>
            <a:pPr algn="l" indent="0" marL="0">
              <a:lnSpc>
                <a:spcPts val="1550"/>
              </a:lnSpc>
              <a:buNone/>
            </a:pPr>
            <a:r>
              <a:rPr lang="en-US" sz="1200" dirty="0">
                <a:solidFill>
                  <a:srgbClr val="EBEDF0"/>
                </a:solidFill>
                <a:latin typeface="Geist" pitchFamily="34" charset="0"/>
                <a:ea typeface="Geist" pitchFamily="34" charset="-122"/>
                <a:cs typeface="Geist" pitchFamily="34" charset="-120"/>
              </a:rPr>
              <a:t>• Image refinement: Super-resolution upscaling to enhance facial detail and texture</a:t>
            </a:r>
            <a:endParaRPr lang="en-US" sz="1200" dirty="0"/>
          </a:p>
        </p:txBody>
      </p:sp>
      <p:sp>
        <p:nvSpPr>
          <p:cNvPr id="17" name="Text 14"/>
          <p:cNvSpPr/>
          <p:nvPr/>
        </p:nvSpPr>
        <p:spPr>
          <a:xfrm>
            <a:off x="3196709" y="5970984"/>
            <a:ext cx="8858964" cy="202049"/>
          </a:xfrm>
          <a:prstGeom prst="rect">
            <a:avLst/>
          </a:prstGeom>
          <a:noFill/>
          <a:ln/>
        </p:spPr>
        <p:txBody>
          <a:bodyPr wrap="none" lIns="0" tIns="0" rIns="0" bIns="0" rtlCol="0" anchor="t"/>
          <a:lstStyle/>
          <a:p>
            <a:pPr algn="l" indent="0" marL="0">
              <a:lnSpc>
                <a:spcPts val="1550"/>
              </a:lnSpc>
              <a:buNone/>
            </a:pPr>
            <a:r>
              <a:rPr lang="en-US" sz="1200" dirty="0">
                <a:solidFill>
                  <a:srgbClr val="EBEDF0"/>
                </a:solidFill>
                <a:latin typeface="Geist" pitchFamily="34" charset="0"/>
                <a:ea typeface="Geist" pitchFamily="34" charset="-122"/>
                <a:cs typeface="Geist" pitchFamily="34" charset="-120"/>
              </a:rPr>
              <a:t>• Attribute prediction: Multi-label image classifier using a CNN or Vision Transformer (ResNet50 or ViT-B/16)</a:t>
            </a:r>
            <a:endParaRPr lang="en-US" sz="1200" dirty="0"/>
          </a:p>
        </p:txBody>
      </p:sp>
      <p:sp>
        <p:nvSpPr>
          <p:cNvPr id="18" name="Shape 15"/>
          <p:cNvSpPr/>
          <p:nvPr/>
        </p:nvSpPr>
        <p:spPr>
          <a:xfrm>
            <a:off x="2396252" y="6506885"/>
            <a:ext cx="9837777" cy="1199912"/>
          </a:xfrm>
          <a:prstGeom prst="roundRect">
            <a:avLst>
              <a:gd name="adj" fmla="val 5444"/>
            </a:avLst>
          </a:prstGeom>
          <a:solidFill>
            <a:srgbClr val="101620">
              <a:alpha val="95000"/>
            </a:srgbClr>
          </a:solidFill>
          <a:ln w="22860">
            <a:solidFill>
              <a:srgbClr val="002A80"/>
            </a:solidFill>
            <a:prstDash val="solid"/>
          </a:ln>
        </p:spPr>
      </p:sp>
      <p:sp>
        <p:nvSpPr>
          <p:cNvPr id="19" name="Shape 16"/>
          <p:cNvSpPr/>
          <p:nvPr/>
        </p:nvSpPr>
        <p:spPr>
          <a:xfrm>
            <a:off x="2419112" y="6529745"/>
            <a:ext cx="622102" cy="1154192"/>
          </a:xfrm>
          <a:prstGeom prst="roundRect">
            <a:avLst>
              <a:gd name="adj" fmla="val 6091"/>
            </a:avLst>
          </a:prstGeom>
          <a:solidFill>
            <a:srgbClr val="101620"/>
          </a:solidFill>
          <a:ln/>
        </p:spPr>
      </p:sp>
      <p:sp>
        <p:nvSpPr>
          <p:cNvPr id="20" name="Text 17"/>
          <p:cNvSpPr/>
          <p:nvPr/>
        </p:nvSpPr>
        <p:spPr>
          <a:xfrm>
            <a:off x="2605921" y="6955155"/>
            <a:ext cx="233243" cy="303252"/>
          </a:xfrm>
          <a:prstGeom prst="rect">
            <a:avLst/>
          </a:prstGeom>
          <a:noFill/>
          <a:ln/>
        </p:spPr>
        <p:txBody>
          <a:bodyPr wrap="none" lIns="0" tIns="0" rIns="0" bIns="0" rtlCol="0" anchor="t"/>
          <a:lstStyle/>
          <a:p>
            <a:pPr algn="l" indent="0" marL="0">
              <a:lnSpc>
                <a:spcPts val="1800"/>
              </a:lnSpc>
              <a:buNone/>
            </a:pPr>
            <a:r>
              <a:rPr lang="en-US" sz="1800" b="1" dirty="0">
                <a:solidFill>
                  <a:srgbClr val="EBEDF0"/>
                </a:solidFill>
                <a:latin typeface="Geist Bold" pitchFamily="34" charset="0"/>
                <a:ea typeface="Geist Bold" pitchFamily="34" charset="-122"/>
                <a:cs typeface="Geist Bold" pitchFamily="34" charset="-120"/>
              </a:rPr>
              <a:t>3</a:t>
            </a:r>
            <a:endParaRPr lang="en-US" sz="1800" dirty="0"/>
          </a:p>
        </p:txBody>
      </p:sp>
      <p:sp>
        <p:nvSpPr>
          <p:cNvPr id="21" name="Text 18"/>
          <p:cNvSpPr/>
          <p:nvPr/>
        </p:nvSpPr>
        <p:spPr>
          <a:xfrm>
            <a:off x="3196709" y="6685240"/>
            <a:ext cx="2748201" cy="252651"/>
          </a:xfrm>
          <a:prstGeom prst="rect">
            <a:avLst/>
          </a:prstGeom>
          <a:noFill/>
          <a:ln/>
        </p:spPr>
        <p:txBody>
          <a:bodyPr wrap="none" lIns="0" tIns="0" rIns="0" bIns="0" rtlCol="0" anchor="t"/>
          <a:lstStyle/>
          <a:p>
            <a:pPr algn="l" indent="0" marL="0">
              <a:lnSpc>
                <a:spcPts val="1950"/>
              </a:lnSpc>
              <a:buNone/>
            </a:pPr>
            <a:r>
              <a:rPr lang="en-US" sz="1500" b="1" dirty="0">
                <a:solidFill>
                  <a:srgbClr val="EBEDF0"/>
                </a:solidFill>
                <a:latin typeface="Geist Bold" pitchFamily="34" charset="0"/>
                <a:ea typeface="Geist Bold" pitchFamily="34" charset="-122"/>
                <a:cs typeface="Geist Bold" pitchFamily="34" charset="-120"/>
              </a:rPr>
              <a:t>Adjustments and Fine Tuning</a:t>
            </a:r>
            <a:endParaRPr lang="en-US" sz="1500" dirty="0"/>
          </a:p>
        </p:txBody>
      </p:sp>
      <p:sp>
        <p:nvSpPr>
          <p:cNvPr id="22" name="Text 19"/>
          <p:cNvSpPr/>
          <p:nvPr/>
        </p:nvSpPr>
        <p:spPr>
          <a:xfrm>
            <a:off x="3196709" y="7031117"/>
            <a:ext cx="8858964" cy="202049"/>
          </a:xfrm>
          <a:prstGeom prst="rect">
            <a:avLst/>
          </a:prstGeom>
          <a:noFill/>
          <a:ln/>
        </p:spPr>
        <p:txBody>
          <a:bodyPr wrap="none" lIns="0" tIns="0" rIns="0" bIns="0" rtlCol="0" anchor="t"/>
          <a:lstStyle/>
          <a:p>
            <a:pPr algn="l" indent="0" marL="0">
              <a:lnSpc>
                <a:spcPts val="1550"/>
              </a:lnSpc>
              <a:buNone/>
            </a:pPr>
            <a:r>
              <a:rPr lang="en-US" sz="1200" dirty="0">
                <a:solidFill>
                  <a:srgbClr val="EBEDF0"/>
                </a:solidFill>
                <a:latin typeface="Geist" pitchFamily="34" charset="0"/>
                <a:ea typeface="Geist" pitchFamily="34" charset="-122"/>
                <a:cs typeface="Geist" pitchFamily="34" charset="-120"/>
              </a:rPr>
              <a:t>• Use a pre-trained image model to headshot images instead of training from scratch</a:t>
            </a:r>
            <a:endParaRPr lang="en-US" sz="1200" dirty="0"/>
          </a:p>
        </p:txBody>
      </p:sp>
      <p:sp>
        <p:nvSpPr>
          <p:cNvPr id="23" name="Text 20"/>
          <p:cNvSpPr/>
          <p:nvPr/>
        </p:nvSpPr>
        <p:spPr>
          <a:xfrm>
            <a:off x="3196709" y="7326392"/>
            <a:ext cx="8858964" cy="202049"/>
          </a:xfrm>
          <a:prstGeom prst="rect">
            <a:avLst/>
          </a:prstGeom>
          <a:noFill/>
          <a:ln/>
        </p:spPr>
        <p:txBody>
          <a:bodyPr wrap="none" lIns="0" tIns="0" rIns="0" bIns="0" rtlCol="0" anchor="t"/>
          <a:lstStyle/>
          <a:p>
            <a:pPr algn="l" indent="0" marL="0">
              <a:lnSpc>
                <a:spcPts val="1550"/>
              </a:lnSpc>
              <a:buNone/>
            </a:pPr>
            <a:r>
              <a:rPr lang="en-US" sz="1200" dirty="0">
                <a:solidFill>
                  <a:srgbClr val="EBEDF0"/>
                </a:solidFill>
                <a:latin typeface="Geist" pitchFamily="34" charset="0"/>
                <a:ea typeface="Geist" pitchFamily="34" charset="-122"/>
                <a:cs typeface="Geist" pitchFamily="34" charset="-120"/>
              </a:rPr>
              <a:t>• Fine tune the model using lightweight adaptation (e.g., LoRA).</a:t>
            </a:r>
            <a:endParaRPr lang="en-US" sz="1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49379" y="588764"/>
            <a:ext cx="7461171" cy="695801"/>
          </a:xfrm>
          <a:prstGeom prst="rect">
            <a:avLst/>
          </a:prstGeom>
          <a:noFill/>
          <a:ln/>
        </p:spPr>
        <p:txBody>
          <a:bodyPr wrap="none" lIns="0" tIns="0" rIns="0" bIns="0" rtlCol="0" anchor="t"/>
          <a:lstStyle/>
          <a:p>
            <a:pPr algn="l" indent="0" marL="0">
              <a:lnSpc>
                <a:spcPts val="5450"/>
              </a:lnSpc>
              <a:buNone/>
            </a:pPr>
            <a:r>
              <a:rPr lang="en-US" sz="4200" b="1" dirty="0">
                <a:solidFill>
                  <a:srgbClr val="F2F5FA"/>
                </a:solidFill>
                <a:latin typeface="Geist Bold" pitchFamily="34" charset="0"/>
                <a:ea typeface="Geist Bold" pitchFamily="34" charset="-122"/>
                <a:cs typeface="Geist Bold" pitchFamily="34" charset="-120"/>
              </a:rPr>
              <a:t>Training and Evaluation Data</a:t>
            </a:r>
            <a:endParaRPr lang="en-US" sz="4200" dirty="0"/>
          </a:p>
        </p:txBody>
      </p:sp>
      <p:sp>
        <p:nvSpPr>
          <p:cNvPr id="3" name="Shape 1"/>
          <p:cNvSpPr/>
          <p:nvPr/>
        </p:nvSpPr>
        <p:spPr>
          <a:xfrm>
            <a:off x="749379" y="1712833"/>
            <a:ext cx="4234458" cy="3782020"/>
          </a:xfrm>
          <a:prstGeom prst="roundRect">
            <a:avLst>
              <a:gd name="adj" fmla="val 13589"/>
            </a:avLst>
          </a:prstGeom>
          <a:solidFill>
            <a:srgbClr val="101620"/>
          </a:solidFill>
          <a:ln w="22860">
            <a:solidFill>
              <a:srgbClr val="002A80"/>
            </a:solidFill>
            <a:prstDash val="solid"/>
          </a:ln>
        </p:spPr>
      </p:sp>
      <p:sp>
        <p:nvSpPr>
          <p:cNvPr id="4" name="Text 2"/>
          <p:cNvSpPr/>
          <p:nvPr/>
        </p:nvSpPr>
        <p:spPr>
          <a:xfrm>
            <a:off x="986314" y="1949768"/>
            <a:ext cx="3760589" cy="695801"/>
          </a:xfrm>
          <a:prstGeom prst="rect">
            <a:avLst/>
          </a:prstGeom>
          <a:noFill/>
          <a:ln/>
        </p:spPr>
        <p:txBody>
          <a:bodyPr wrap="square" lIns="0" tIns="0" rIns="0" bIns="0" rtlCol="0" anchor="t"/>
          <a:lstStyle/>
          <a:p>
            <a:pPr algn="ctr" indent="0" marL="0">
              <a:lnSpc>
                <a:spcPts val="2700"/>
              </a:lnSpc>
              <a:buNone/>
            </a:pPr>
            <a:r>
              <a:rPr lang="en-US" sz="2100" b="1" dirty="0">
                <a:solidFill>
                  <a:srgbClr val="EBEDF0"/>
                </a:solidFill>
                <a:latin typeface="Geist Bold" pitchFamily="34" charset="0"/>
                <a:ea typeface="Geist Bold" pitchFamily="34" charset="-122"/>
                <a:cs typeface="Geist Bold" pitchFamily="34" charset="-120"/>
              </a:rPr>
              <a:t>Training and Evaluation Data Requirements</a:t>
            </a:r>
            <a:endParaRPr lang="en-US" sz="2100" dirty="0"/>
          </a:p>
        </p:txBody>
      </p:sp>
      <p:sp>
        <p:nvSpPr>
          <p:cNvPr id="5" name="Text 3"/>
          <p:cNvSpPr/>
          <p:nvPr/>
        </p:nvSpPr>
        <p:spPr>
          <a:xfrm>
            <a:off x="986314" y="2774037"/>
            <a:ext cx="3760589" cy="556736"/>
          </a:xfrm>
          <a:prstGeom prst="rect">
            <a:avLst/>
          </a:prstGeom>
          <a:noFill/>
          <a:ln/>
        </p:spPr>
        <p:txBody>
          <a:bodyPr wrap="square" lIns="0" tIns="0" rIns="0" bIns="0" rtlCol="0" anchor="t"/>
          <a:lstStyle/>
          <a:p>
            <a:pPr algn="ctr" indent="0" marL="0">
              <a:lnSpc>
                <a:spcPts val="2150"/>
              </a:lnSpc>
              <a:buNone/>
            </a:pPr>
            <a:r>
              <a:rPr lang="en-US" sz="1650" dirty="0">
                <a:solidFill>
                  <a:srgbClr val="EBEDF0"/>
                </a:solidFill>
                <a:latin typeface="Geist" pitchFamily="34" charset="0"/>
                <a:ea typeface="Geist" pitchFamily="34" charset="-122"/>
                <a:cs typeface="Geist" pitchFamily="34" charset="-120"/>
              </a:rPr>
              <a:t>• Unlabeled real portrait images to anchor the face distribution</a:t>
            </a:r>
            <a:endParaRPr lang="en-US" sz="1650" dirty="0"/>
          </a:p>
        </p:txBody>
      </p:sp>
      <p:sp>
        <p:nvSpPr>
          <p:cNvPr id="6" name="Text 4"/>
          <p:cNvSpPr/>
          <p:nvPr/>
        </p:nvSpPr>
        <p:spPr>
          <a:xfrm>
            <a:off x="986314" y="3459242"/>
            <a:ext cx="3760589" cy="835104"/>
          </a:xfrm>
          <a:prstGeom prst="rect">
            <a:avLst/>
          </a:prstGeom>
          <a:noFill/>
          <a:ln/>
        </p:spPr>
        <p:txBody>
          <a:bodyPr wrap="square" lIns="0" tIns="0" rIns="0" bIns="0" rtlCol="0" anchor="t"/>
          <a:lstStyle/>
          <a:p>
            <a:pPr algn="ctr" indent="0" marL="0">
              <a:lnSpc>
                <a:spcPts val="2150"/>
              </a:lnSpc>
              <a:buNone/>
            </a:pPr>
            <a:r>
              <a:rPr lang="en-US" sz="1650" dirty="0">
                <a:solidFill>
                  <a:srgbClr val="EBEDF0"/>
                </a:solidFill>
                <a:latin typeface="Geist" pitchFamily="34" charset="0"/>
                <a:ea typeface="Geist" pitchFamily="34" charset="-122"/>
                <a:cs typeface="Geist" pitchFamily="34" charset="-120"/>
              </a:rPr>
              <a:t>• Multiple synthetic variations per portrait with known injected professionalism attributes</a:t>
            </a:r>
            <a:endParaRPr lang="en-US" sz="1650" dirty="0"/>
          </a:p>
        </p:txBody>
      </p:sp>
      <p:sp>
        <p:nvSpPr>
          <p:cNvPr id="7" name="Text 5"/>
          <p:cNvSpPr/>
          <p:nvPr/>
        </p:nvSpPr>
        <p:spPr>
          <a:xfrm>
            <a:off x="986314" y="4422815"/>
            <a:ext cx="3760589" cy="835104"/>
          </a:xfrm>
          <a:prstGeom prst="rect">
            <a:avLst/>
          </a:prstGeom>
          <a:noFill/>
          <a:ln/>
        </p:spPr>
        <p:txBody>
          <a:bodyPr wrap="square" lIns="0" tIns="0" rIns="0" bIns="0" rtlCol="0" anchor="t"/>
          <a:lstStyle/>
          <a:p>
            <a:pPr algn="ctr" indent="0" marL="0">
              <a:lnSpc>
                <a:spcPts val="2150"/>
              </a:lnSpc>
              <a:buNone/>
            </a:pPr>
            <a:r>
              <a:rPr lang="en-US" sz="1650" dirty="0">
                <a:solidFill>
                  <a:srgbClr val="EBEDF0"/>
                </a:solidFill>
                <a:latin typeface="Geist" pitchFamily="34" charset="0"/>
                <a:ea typeface="Geist" pitchFamily="34" charset="-122"/>
                <a:cs typeface="Geist" pitchFamily="34" charset="-120"/>
              </a:rPr>
              <a:t>• Prompt templates that explicitly encode each professionalism attribute used for labeling</a:t>
            </a:r>
            <a:endParaRPr lang="en-US" sz="1650" dirty="0"/>
          </a:p>
        </p:txBody>
      </p:sp>
      <p:sp>
        <p:nvSpPr>
          <p:cNvPr id="8" name="Shape 6"/>
          <p:cNvSpPr/>
          <p:nvPr/>
        </p:nvSpPr>
        <p:spPr>
          <a:xfrm>
            <a:off x="5197912" y="1712833"/>
            <a:ext cx="4234458" cy="3782020"/>
          </a:xfrm>
          <a:prstGeom prst="roundRect">
            <a:avLst>
              <a:gd name="adj" fmla="val 13589"/>
            </a:avLst>
          </a:prstGeom>
          <a:solidFill>
            <a:srgbClr val="101620"/>
          </a:solidFill>
          <a:ln w="22860">
            <a:solidFill>
              <a:srgbClr val="002A80"/>
            </a:solidFill>
            <a:prstDash val="solid"/>
          </a:ln>
        </p:spPr>
      </p:sp>
      <p:sp>
        <p:nvSpPr>
          <p:cNvPr id="9" name="Text 7"/>
          <p:cNvSpPr/>
          <p:nvPr/>
        </p:nvSpPr>
        <p:spPr>
          <a:xfrm>
            <a:off x="5976818" y="1949768"/>
            <a:ext cx="2676644" cy="347901"/>
          </a:xfrm>
          <a:prstGeom prst="rect">
            <a:avLst/>
          </a:prstGeom>
          <a:noFill/>
          <a:ln/>
        </p:spPr>
        <p:txBody>
          <a:bodyPr wrap="none" lIns="0" tIns="0" rIns="0" bIns="0" rtlCol="0" anchor="t"/>
          <a:lstStyle/>
          <a:p>
            <a:pPr algn="ctr" indent="0" marL="0">
              <a:lnSpc>
                <a:spcPts val="2700"/>
              </a:lnSpc>
              <a:buNone/>
            </a:pPr>
            <a:r>
              <a:rPr lang="en-US" sz="2100" b="1" dirty="0">
                <a:solidFill>
                  <a:srgbClr val="EBEDF0"/>
                </a:solidFill>
                <a:latin typeface="Geist Bold" pitchFamily="34" charset="0"/>
                <a:ea typeface="Geist Bold" pitchFamily="34" charset="-122"/>
                <a:cs typeface="Geist Bold" pitchFamily="34" charset="-120"/>
              </a:rPr>
              <a:t>Dataset</a:t>
            </a:r>
            <a:endParaRPr lang="en-US" sz="2100" dirty="0"/>
          </a:p>
        </p:txBody>
      </p:sp>
      <p:sp>
        <p:nvSpPr>
          <p:cNvPr id="10" name="Text 8"/>
          <p:cNvSpPr/>
          <p:nvPr/>
        </p:nvSpPr>
        <p:spPr>
          <a:xfrm>
            <a:off x="5434846" y="2426137"/>
            <a:ext cx="3760589" cy="835104"/>
          </a:xfrm>
          <a:prstGeom prst="rect">
            <a:avLst/>
          </a:prstGeom>
          <a:noFill/>
          <a:ln/>
        </p:spPr>
        <p:txBody>
          <a:bodyPr wrap="square" lIns="0" tIns="0" rIns="0" bIns="0" rtlCol="0" anchor="t"/>
          <a:lstStyle/>
          <a:p>
            <a:pPr algn="l" marL="342900" indent="-342900">
              <a:lnSpc>
                <a:spcPts val="2150"/>
              </a:lnSpc>
              <a:buSzPct val="100000"/>
              <a:buChar char="•"/>
            </a:pPr>
            <a:r>
              <a:rPr lang="en-US" sz="1650" dirty="0">
                <a:solidFill>
                  <a:srgbClr val="EBEDF0"/>
                </a:solidFill>
                <a:latin typeface="Geist" pitchFamily="34" charset="0"/>
                <a:ea typeface="Geist" pitchFamily="34" charset="-122"/>
                <a:cs typeface="Geist" pitchFamily="34" charset="-120"/>
              </a:rPr>
              <a:t>Base dataset: FFHQ-like real face images Used only as unlabeled portrait inputs</a:t>
            </a:r>
            <a:endParaRPr lang="en-US" sz="1650" dirty="0"/>
          </a:p>
        </p:txBody>
      </p:sp>
      <p:sp>
        <p:nvSpPr>
          <p:cNvPr id="11" name="Shape 9"/>
          <p:cNvSpPr/>
          <p:nvPr/>
        </p:nvSpPr>
        <p:spPr>
          <a:xfrm>
            <a:off x="9646444" y="1712833"/>
            <a:ext cx="4234458" cy="3782020"/>
          </a:xfrm>
          <a:prstGeom prst="roundRect">
            <a:avLst>
              <a:gd name="adj" fmla="val 13589"/>
            </a:avLst>
          </a:prstGeom>
          <a:solidFill>
            <a:srgbClr val="101620"/>
          </a:solidFill>
          <a:ln w="22860">
            <a:solidFill>
              <a:srgbClr val="002A80"/>
            </a:solidFill>
            <a:prstDash val="solid"/>
          </a:ln>
        </p:spPr>
      </p:sp>
      <p:sp>
        <p:nvSpPr>
          <p:cNvPr id="12" name="Text 10"/>
          <p:cNvSpPr/>
          <p:nvPr/>
        </p:nvSpPr>
        <p:spPr>
          <a:xfrm>
            <a:off x="10425351" y="1949768"/>
            <a:ext cx="2676644" cy="347901"/>
          </a:xfrm>
          <a:prstGeom prst="rect">
            <a:avLst/>
          </a:prstGeom>
          <a:noFill/>
          <a:ln/>
        </p:spPr>
        <p:txBody>
          <a:bodyPr wrap="none" lIns="0" tIns="0" rIns="0" bIns="0" rtlCol="0" anchor="t"/>
          <a:lstStyle/>
          <a:p>
            <a:pPr algn="ctr" indent="0" marL="0">
              <a:lnSpc>
                <a:spcPts val="2700"/>
              </a:lnSpc>
              <a:buNone/>
            </a:pPr>
            <a:r>
              <a:rPr lang="en-US" sz="2100" b="1" dirty="0">
                <a:solidFill>
                  <a:srgbClr val="EBEDF0"/>
                </a:solidFill>
                <a:latin typeface="Geist Bold" pitchFamily="34" charset="0"/>
                <a:ea typeface="Geist Bold" pitchFamily="34" charset="-122"/>
                <a:cs typeface="Geist Bold" pitchFamily="34" charset="-120"/>
              </a:rPr>
              <a:t>Labeling</a:t>
            </a:r>
            <a:endParaRPr lang="en-US" sz="2100" dirty="0"/>
          </a:p>
        </p:txBody>
      </p:sp>
      <p:sp>
        <p:nvSpPr>
          <p:cNvPr id="13" name="Text 11"/>
          <p:cNvSpPr/>
          <p:nvPr/>
        </p:nvSpPr>
        <p:spPr>
          <a:xfrm>
            <a:off x="9883378" y="2426137"/>
            <a:ext cx="3760589" cy="278368"/>
          </a:xfrm>
          <a:prstGeom prst="rect">
            <a:avLst/>
          </a:prstGeom>
          <a:noFill/>
          <a:ln/>
        </p:spPr>
        <p:txBody>
          <a:bodyPr wrap="none" lIns="0" tIns="0" rIns="0" bIns="0" rtlCol="0" anchor="t"/>
          <a:lstStyle/>
          <a:p>
            <a:pPr algn="l" marL="342900" indent="-342900">
              <a:lnSpc>
                <a:spcPts val="2150"/>
              </a:lnSpc>
              <a:buSzPct val="100000"/>
              <a:buChar char="•"/>
            </a:pPr>
            <a:r>
              <a:rPr lang="en-US" sz="1650" dirty="0">
                <a:solidFill>
                  <a:srgbClr val="EBEDF0"/>
                </a:solidFill>
                <a:latin typeface="Geist" pitchFamily="34" charset="0"/>
                <a:ea typeface="Geist" pitchFamily="34" charset="-122"/>
                <a:cs typeface="Geist" pitchFamily="34" charset="-120"/>
              </a:rPr>
              <a:t>No manual labeling is performed</a:t>
            </a:r>
            <a:endParaRPr lang="en-US" sz="1650" dirty="0"/>
          </a:p>
        </p:txBody>
      </p:sp>
      <p:sp>
        <p:nvSpPr>
          <p:cNvPr id="14" name="Text 12"/>
          <p:cNvSpPr/>
          <p:nvPr/>
        </p:nvSpPr>
        <p:spPr>
          <a:xfrm>
            <a:off x="9883378" y="2779395"/>
            <a:ext cx="3760589" cy="835104"/>
          </a:xfrm>
          <a:prstGeom prst="rect">
            <a:avLst/>
          </a:prstGeom>
          <a:noFill/>
          <a:ln/>
        </p:spPr>
        <p:txBody>
          <a:bodyPr wrap="square" lIns="0" tIns="0" rIns="0" bIns="0" rtlCol="0" anchor="t"/>
          <a:lstStyle/>
          <a:p>
            <a:pPr algn="l" marL="342900" indent="-342900">
              <a:lnSpc>
                <a:spcPts val="2150"/>
              </a:lnSpc>
              <a:buSzPct val="100000"/>
              <a:buChar char="•"/>
            </a:pPr>
            <a:r>
              <a:rPr lang="en-US" sz="1650" dirty="0">
                <a:solidFill>
                  <a:srgbClr val="EBEDF0"/>
                </a:solidFill>
                <a:latin typeface="Geist" pitchFamily="34" charset="0"/>
                <a:ea typeface="Geist" pitchFamily="34" charset="-122"/>
                <a:cs typeface="Geist" pitchFamily="34" charset="-120"/>
              </a:rPr>
              <a:t>Labels are assigned automatically based on the attributes injected during synthetic generation</a:t>
            </a:r>
            <a:endParaRPr lang="en-US" sz="1650" dirty="0"/>
          </a:p>
        </p:txBody>
      </p:sp>
      <p:sp>
        <p:nvSpPr>
          <p:cNvPr id="15" name="Text 13"/>
          <p:cNvSpPr/>
          <p:nvPr/>
        </p:nvSpPr>
        <p:spPr>
          <a:xfrm>
            <a:off x="9883378" y="3689390"/>
            <a:ext cx="3760589" cy="835104"/>
          </a:xfrm>
          <a:prstGeom prst="rect">
            <a:avLst/>
          </a:prstGeom>
          <a:noFill/>
          <a:ln/>
        </p:spPr>
        <p:txBody>
          <a:bodyPr wrap="square" lIns="0" tIns="0" rIns="0" bIns="0" rtlCol="0" anchor="t"/>
          <a:lstStyle/>
          <a:p>
            <a:pPr algn="l" marL="342900" indent="-342900">
              <a:lnSpc>
                <a:spcPts val="2150"/>
              </a:lnSpc>
              <a:buSzPct val="100000"/>
              <a:buChar char="•"/>
            </a:pPr>
            <a:r>
              <a:rPr lang="en-US" sz="1650" dirty="0">
                <a:solidFill>
                  <a:srgbClr val="EBEDF0"/>
                </a:solidFill>
                <a:latin typeface="Geist" pitchFamily="34" charset="0"/>
                <a:ea typeface="Geist" pitchFamily="34" charset="-122"/>
                <a:cs typeface="Geist" pitchFamily="34" charset="-120"/>
              </a:rPr>
              <a:t>Each image receives binary labels for professionalism related attributes</a:t>
            </a:r>
            <a:endParaRPr lang="en-US" sz="1650" dirty="0"/>
          </a:p>
        </p:txBody>
      </p:sp>
      <p:sp>
        <p:nvSpPr>
          <p:cNvPr id="16" name="Shape 14"/>
          <p:cNvSpPr/>
          <p:nvPr/>
        </p:nvSpPr>
        <p:spPr>
          <a:xfrm>
            <a:off x="749379" y="5708928"/>
            <a:ext cx="13131522" cy="1935123"/>
          </a:xfrm>
          <a:prstGeom prst="roundRect">
            <a:avLst>
              <a:gd name="adj" fmla="val 26558"/>
            </a:avLst>
          </a:prstGeom>
          <a:solidFill>
            <a:srgbClr val="101620"/>
          </a:solidFill>
          <a:ln w="22860">
            <a:solidFill>
              <a:srgbClr val="002A80"/>
            </a:solidFill>
            <a:prstDash val="solid"/>
          </a:ln>
        </p:spPr>
      </p:sp>
      <p:sp>
        <p:nvSpPr>
          <p:cNvPr id="17" name="Text 15"/>
          <p:cNvSpPr/>
          <p:nvPr/>
        </p:nvSpPr>
        <p:spPr>
          <a:xfrm>
            <a:off x="5586293" y="5945862"/>
            <a:ext cx="3457575" cy="347901"/>
          </a:xfrm>
          <a:prstGeom prst="rect">
            <a:avLst/>
          </a:prstGeom>
          <a:noFill/>
          <a:ln/>
        </p:spPr>
        <p:txBody>
          <a:bodyPr wrap="none" lIns="0" tIns="0" rIns="0" bIns="0" rtlCol="0" anchor="t"/>
          <a:lstStyle/>
          <a:p>
            <a:pPr algn="ctr" indent="0" marL="0">
              <a:lnSpc>
                <a:spcPts val="2700"/>
              </a:lnSpc>
              <a:buNone/>
            </a:pPr>
            <a:r>
              <a:rPr lang="en-US" sz="2100" b="1" dirty="0">
                <a:solidFill>
                  <a:srgbClr val="EBEDF0"/>
                </a:solidFill>
                <a:latin typeface="Geist Bold" pitchFamily="34" charset="0"/>
                <a:ea typeface="Geist Bold" pitchFamily="34" charset="-122"/>
                <a:cs typeface="Geist Bold" pitchFamily="34" charset="-120"/>
              </a:rPr>
              <a:t>Synthetic Data Generation</a:t>
            </a:r>
            <a:endParaRPr lang="en-US" sz="2100" dirty="0"/>
          </a:p>
        </p:txBody>
      </p:sp>
      <p:sp>
        <p:nvSpPr>
          <p:cNvPr id="18" name="Text 16"/>
          <p:cNvSpPr/>
          <p:nvPr/>
        </p:nvSpPr>
        <p:spPr>
          <a:xfrm>
            <a:off x="986314" y="6422231"/>
            <a:ext cx="12657653" cy="278368"/>
          </a:xfrm>
          <a:prstGeom prst="rect">
            <a:avLst/>
          </a:prstGeom>
          <a:noFill/>
          <a:ln/>
        </p:spPr>
        <p:txBody>
          <a:bodyPr wrap="none" lIns="0" tIns="0" rIns="0" bIns="0" rtlCol="0" anchor="t"/>
          <a:lstStyle/>
          <a:p>
            <a:pPr algn="l" marL="342900" indent="-342900">
              <a:lnSpc>
                <a:spcPts val="2150"/>
              </a:lnSpc>
              <a:buSzPct val="100000"/>
              <a:buChar char="•"/>
            </a:pPr>
            <a:r>
              <a:rPr lang="en-US" sz="1650" dirty="0">
                <a:solidFill>
                  <a:srgbClr val="EBEDF0"/>
                </a:solidFill>
                <a:latin typeface="Geist" pitchFamily="34" charset="0"/>
                <a:ea typeface="Geist" pitchFamily="34" charset="-122"/>
                <a:cs typeface="Geist" pitchFamily="34" charset="-120"/>
              </a:rPr>
              <a:t>For each base portrait, multiple image-to-image variants are generated using a diffusion model</a:t>
            </a:r>
            <a:endParaRPr lang="en-US" sz="1650" dirty="0"/>
          </a:p>
        </p:txBody>
      </p:sp>
      <p:sp>
        <p:nvSpPr>
          <p:cNvPr id="19" name="Text 17"/>
          <p:cNvSpPr/>
          <p:nvPr/>
        </p:nvSpPr>
        <p:spPr>
          <a:xfrm>
            <a:off x="986314" y="6775490"/>
            <a:ext cx="12657653" cy="278368"/>
          </a:xfrm>
          <a:prstGeom prst="rect">
            <a:avLst/>
          </a:prstGeom>
          <a:noFill/>
          <a:ln/>
        </p:spPr>
        <p:txBody>
          <a:bodyPr wrap="none" lIns="0" tIns="0" rIns="0" bIns="0" rtlCol="0" anchor="t"/>
          <a:lstStyle/>
          <a:p>
            <a:pPr algn="l" marL="342900" indent="-342900">
              <a:lnSpc>
                <a:spcPts val="2150"/>
              </a:lnSpc>
              <a:buSzPct val="100000"/>
              <a:buChar char="•"/>
            </a:pPr>
            <a:r>
              <a:rPr lang="en-US" sz="1650" dirty="0">
                <a:solidFill>
                  <a:srgbClr val="EBEDF0"/>
                </a:solidFill>
                <a:latin typeface="Geist" pitchFamily="34" charset="0"/>
                <a:ea typeface="Geist" pitchFamily="34" charset="-122"/>
                <a:cs typeface="Geist" pitchFamily="34" charset="-120"/>
              </a:rPr>
              <a:t>Prompt modifications inject specific professionalism attributes (e.g., lighting, background, framing, blur)</a:t>
            </a:r>
            <a:endParaRPr lang="en-US" sz="1650" dirty="0"/>
          </a:p>
        </p:txBody>
      </p:sp>
      <p:sp>
        <p:nvSpPr>
          <p:cNvPr id="20" name="Text 18"/>
          <p:cNvSpPr/>
          <p:nvPr/>
        </p:nvSpPr>
        <p:spPr>
          <a:xfrm>
            <a:off x="986314" y="7128748"/>
            <a:ext cx="12657653" cy="278368"/>
          </a:xfrm>
          <a:prstGeom prst="rect">
            <a:avLst/>
          </a:prstGeom>
          <a:noFill/>
          <a:ln/>
        </p:spPr>
        <p:txBody>
          <a:bodyPr wrap="none" lIns="0" tIns="0" rIns="0" bIns="0" rtlCol="0" anchor="t"/>
          <a:lstStyle/>
          <a:p>
            <a:pPr algn="l" marL="342900" indent="-342900">
              <a:lnSpc>
                <a:spcPts val="2150"/>
              </a:lnSpc>
              <a:buSzPct val="100000"/>
              <a:buChar char="•"/>
            </a:pPr>
            <a:r>
              <a:rPr lang="en-US" sz="1650" dirty="0">
                <a:solidFill>
                  <a:srgbClr val="EBEDF0"/>
                </a:solidFill>
                <a:latin typeface="Geist" pitchFamily="34" charset="0"/>
                <a:ea typeface="Geist" pitchFamily="34" charset="-122"/>
                <a:cs typeface="Geist" pitchFamily="34" charset="-120"/>
              </a:rPr>
              <a:t>Generated images inherit labels corresponding to the injected attributes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55094"/>
            <a:ext cx="8866346" cy="737116"/>
          </a:xfrm>
          <a:prstGeom prst="rect">
            <a:avLst/>
          </a:prstGeom>
          <a:noFill/>
          <a:ln/>
        </p:spPr>
        <p:txBody>
          <a:bodyPr wrap="none" lIns="0" tIns="0" rIns="0" bIns="0" rtlCol="0" anchor="t"/>
          <a:lstStyle/>
          <a:p>
            <a:pPr algn="l" indent="0" marL="0">
              <a:lnSpc>
                <a:spcPts val="5800"/>
              </a:lnSpc>
              <a:buNone/>
            </a:pPr>
            <a:r>
              <a:rPr lang="en-US" sz="4450" b="1" dirty="0">
                <a:solidFill>
                  <a:srgbClr val="F2F5FA"/>
                </a:solidFill>
                <a:latin typeface="Geist Bold" pitchFamily="34" charset="0"/>
                <a:ea typeface="Geist Bold" pitchFamily="34" charset="-122"/>
                <a:cs typeface="Geist Bold" pitchFamily="34" charset="-120"/>
              </a:rPr>
              <a:t>Evaluation Metrics and Protocol</a:t>
            </a:r>
            <a:endParaRPr lang="en-US" sz="4450" dirty="0"/>
          </a:p>
        </p:txBody>
      </p:sp>
      <p:sp>
        <p:nvSpPr>
          <p:cNvPr id="3" name="Shape 1"/>
          <p:cNvSpPr/>
          <p:nvPr/>
        </p:nvSpPr>
        <p:spPr>
          <a:xfrm>
            <a:off x="793790" y="1945838"/>
            <a:ext cx="4196358" cy="3572113"/>
          </a:xfrm>
          <a:prstGeom prst="roundRect">
            <a:avLst>
              <a:gd name="adj" fmla="val 2667"/>
            </a:avLst>
          </a:prstGeom>
          <a:solidFill>
            <a:srgbClr val="101620"/>
          </a:solidFill>
          <a:ln w="22860">
            <a:solidFill>
              <a:srgbClr val="002A80"/>
            </a:solidFill>
            <a:prstDash val="solid"/>
          </a:ln>
        </p:spPr>
      </p:sp>
      <p:sp>
        <p:nvSpPr>
          <p:cNvPr id="4" name="Text 2"/>
          <p:cNvSpPr/>
          <p:nvPr/>
        </p:nvSpPr>
        <p:spPr>
          <a:xfrm>
            <a:off x="1474351" y="2195513"/>
            <a:ext cx="2835235" cy="368498"/>
          </a:xfrm>
          <a:prstGeom prst="rect">
            <a:avLst/>
          </a:prstGeom>
          <a:noFill/>
          <a:ln/>
        </p:spPr>
        <p:txBody>
          <a:bodyPr wrap="none" lIns="0" tIns="0" rIns="0" bIns="0" rtlCol="0" anchor="t"/>
          <a:lstStyle/>
          <a:p>
            <a:pPr algn="ctr" indent="0" marL="0">
              <a:lnSpc>
                <a:spcPts val="2900"/>
              </a:lnSpc>
              <a:buNone/>
            </a:pPr>
            <a:r>
              <a:rPr lang="en-US" sz="2200" b="1" dirty="0">
                <a:solidFill>
                  <a:srgbClr val="EBEDF0"/>
                </a:solidFill>
                <a:latin typeface="Geist Bold" pitchFamily="34" charset="0"/>
                <a:ea typeface="Geist Bold" pitchFamily="34" charset="-122"/>
                <a:cs typeface="Geist Bold" pitchFamily="34" charset="-120"/>
              </a:rPr>
              <a:t>Ground Truth</a:t>
            </a:r>
            <a:endParaRPr lang="en-US" sz="2200" dirty="0"/>
          </a:p>
        </p:txBody>
      </p:sp>
      <p:sp>
        <p:nvSpPr>
          <p:cNvPr id="5" name="Text 3"/>
          <p:cNvSpPr/>
          <p:nvPr/>
        </p:nvSpPr>
        <p:spPr>
          <a:xfrm>
            <a:off x="1043464" y="2700099"/>
            <a:ext cx="3697010" cy="884396"/>
          </a:xfrm>
          <a:prstGeom prst="rect">
            <a:avLst/>
          </a:prstGeom>
          <a:noFill/>
          <a:ln/>
        </p:spPr>
        <p:txBody>
          <a:bodyPr wrap="square" lIns="0" tIns="0" rIns="0" bIns="0" rtlCol="0" anchor="t"/>
          <a:lstStyle/>
          <a:p>
            <a:pPr algn="l" marL="342900" indent="-342900">
              <a:lnSpc>
                <a:spcPts val="2300"/>
              </a:lnSpc>
              <a:buSzPct val="100000"/>
              <a:buChar char="•"/>
            </a:pPr>
            <a:r>
              <a:rPr lang="en-US" sz="1750" dirty="0">
                <a:solidFill>
                  <a:srgbClr val="EBEDF0"/>
                </a:solidFill>
                <a:latin typeface="Geist" pitchFamily="34" charset="0"/>
                <a:ea typeface="Geist" pitchFamily="34" charset="-122"/>
                <a:cs typeface="Geist" pitchFamily="34" charset="-120"/>
              </a:rPr>
              <a:t>Binary professionalism attribute labels defined directly by injected synthetic attributes</a:t>
            </a:r>
            <a:endParaRPr lang="en-US" sz="1750" dirty="0"/>
          </a:p>
        </p:txBody>
      </p:sp>
      <p:sp>
        <p:nvSpPr>
          <p:cNvPr id="6" name="Shape 4"/>
          <p:cNvSpPr/>
          <p:nvPr/>
        </p:nvSpPr>
        <p:spPr>
          <a:xfrm>
            <a:off x="5216962" y="1945838"/>
            <a:ext cx="4196358" cy="3572113"/>
          </a:xfrm>
          <a:prstGeom prst="roundRect">
            <a:avLst>
              <a:gd name="adj" fmla="val 2667"/>
            </a:avLst>
          </a:prstGeom>
          <a:solidFill>
            <a:srgbClr val="101620"/>
          </a:solidFill>
          <a:ln w="22860">
            <a:solidFill>
              <a:srgbClr val="002A80"/>
            </a:solidFill>
            <a:prstDash val="solid"/>
          </a:ln>
        </p:spPr>
      </p:sp>
      <p:sp>
        <p:nvSpPr>
          <p:cNvPr id="7" name="Text 5"/>
          <p:cNvSpPr/>
          <p:nvPr/>
        </p:nvSpPr>
        <p:spPr>
          <a:xfrm>
            <a:off x="5466636" y="2195513"/>
            <a:ext cx="3697010" cy="736997"/>
          </a:xfrm>
          <a:prstGeom prst="rect">
            <a:avLst/>
          </a:prstGeom>
          <a:noFill/>
          <a:ln/>
        </p:spPr>
        <p:txBody>
          <a:bodyPr wrap="square" lIns="0" tIns="0" rIns="0" bIns="0" rtlCol="0" anchor="t"/>
          <a:lstStyle/>
          <a:p>
            <a:pPr algn="ctr" indent="0" marL="0">
              <a:lnSpc>
                <a:spcPts val="2900"/>
              </a:lnSpc>
              <a:buNone/>
            </a:pPr>
            <a:r>
              <a:rPr lang="en-US" sz="2200" b="1" dirty="0">
                <a:solidFill>
                  <a:srgbClr val="EBEDF0"/>
                </a:solidFill>
                <a:latin typeface="Geist Bold" pitchFamily="34" charset="0"/>
                <a:ea typeface="Geist Bold" pitchFamily="34" charset="-122"/>
                <a:cs typeface="Geist Bold" pitchFamily="34" charset="-120"/>
              </a:rPr>
              <a:t>Model Performance Metrics</a:t>
            </a:r>
            <a:endParaRPr lang="en-US" sz="2200" dirty="0"/>
          </a:p>
        </p:txBody>
      </p:sp>
      <p:sp>
        <p:nvSpPr>
          <p:cNvPr id="8" name="Text 6"/>
          <p:cNvSpPr/>
          <p:nvPr/>
        </p:nvSpPr>
        <p:spPr>
          <a:xfrm>
            <a:off x="5466636" y="3068598"/>
            <a:ext cx="3697010" cy="1179195"/>
          </a:xfrm>
          <a:prstGeom prst="rect">
            <a:avLst/>
          </a:prstGeom>
          <a:noFill/>
          <a:ln/>
        </p:spPr>
        <p:txBody>
          <a:bodyPr wrap="square" lIns="0" tIns="0" rIns="0" bIns="0" rtlCol="0" anchor="t"/>
          <a:lstStyle/>
          <a:p>
            <a:pPr algn="ctr" indent="0" marL="0">
              <a:lnSpc>
                <a:spcPts val="2300"/>
              </a:lnSpc>
              <a:buNone/>
            </a:pPr>
            <a:r>
              <a:rPr lang="en-US" sz="1750" dirty="0">
                <a:solidFill>
                  <a:srgbClr val="EBEDF0"/>
                </a:solidFill>
                <a:latin typeface="Geist" pitchFamily="34" charset="0"/>
                <a:ea typeface="Geist" pitchFamily="34" charset="-122"/>
                <a:cs typeface="Geist" pitchFamily="34" charset="-120"/>
              </a:rPr>
              <a:t>• F1-score computed separately for each professionalism attribute to see how well the model detects each issue</a:t>
            </a:r>
            <a:endParaRPr lang="en-US" sz="1750" dirty="0"/>
          </a:p>
        </p:txBody>
      </p:sp>
      <p:sp>
        <p:nvSpPr>
          <p:cNvPr id="9" name="Text 7"/>
          <p:cNvSpPr/>
          <p:nvPr/>
        </p:nvSpPr>
        <p:spPr>
          <a:xfrm>
            <a:off x="5466636" y="4383881"/>
            <a:ext cx="3697010" cy="884396"/>
          </a:xfrm>
          <a:prstGeom prst="rect">
            <a:avLst/>
          </a:prstGeom>
          <a:noFill/>
          <a:ln/>
        </p:spPr>
        <p:txBody>
          <a:bodyPr wrap="square" lIns="0" tIns="0" rIns="0" bIns="0" rtlCol="0" anchor="t"/>
          <a:lstStyle/>
          <a:p>
            <a:pPr algn="ctr" indent="0" marL="0">
              <a:lnSpc>
                <a:spcPts val="2300"/>
              </a:lnSpc>
              <a:buNone/>
            </a:pPr>
            <a:r>
              <a:rPr lang="en-US" sz="1750" dirty="0">
                <a:solidFill>
                  <a:srgbClr val="EBEDF0"/>
                </a:solidFill>
                <a:latin typeface="Geist" pitchFamily="34" charset="0"/>
                <a:ea typeface="Geist" pitchFamily="34" charset="-122"/>
                <a:cs typeface="Geist" pitchFamily="34" charset="-120"/>
              </a:rPr>
              <a:t>• An overall F1-score obtained by averaging the per-attribute F1 scores equally</a:t>
            </a:r>
            <a:endParaRPr lang="en-US" sz="1750" dirty="0"/>
          </a:p>
        </p:txBody>
      </p:sp>
      <p:sp>
        <p:nvSpPr>
          <p:cNvPr id="10" name="Shape 8"/>
          <p:cNvSpPr/>
          <p:nvPr/>
        </p:nvSpPr>
        <p:spPr>
          <a:xfrm>
            <a:off x="9640133" y="1945838"/>
            <a:ext cx="4196358" cy="3572113"/>
          </a:xfrm>
          <a:prstGeom prst="roundRect">
            <a:avLst>
              <a:gd name="adj" fmla="val 2667"/>
            </a:avLst>
          </a:prstGeom>
          <a:solidFill>
            <a:srgbClr val="101620"/>
          </a:solidFill>
          <a:ln w="22860">
            <a:solidFill>
              <a:srgbClr val="002A80"/>
            </a:solidFill>
            <a:prstDash val="solid"/>
          </a:ln>
        </p:spPr>
      </p:sp>
      <p:sp>
        <p:nvSpPr>
          <p:cNvPr id="11" name="Text 9"/>
          <p:cNvSpPr/>
          <p:nvPr/>
        </p:nvSpPr>
        <p:spPr>
          <a:xfrm>
            <a:off x="10320695" y="2195513"/>
            <a:ext cx="2835235" cy="368498"/>
          </a:xfrm>
          <a:prstGeom prst="rect">
            <a:avLst/>
          </a:prstGeom>
          <a:noFill/>
          <a:ln/>
        </p:spPr>
        <p:txBody>
          <a:bodyPr wrap="none" lIns="0" tIns="0" rIns="0" bIns="0" rtlCol="0" anchor="t"/>
          <a:lstStyle/>
          <a:p>
            <a:pPr algn="ctr" indent="0" marL="0">
              <a:lnSpc>
                <a:spcPts val="2900"/>
              </a:lnSpc>
              <a:buNone/>
            </a:pPr>
            <a:r>
              <a:rPr lang="en-US" sz="2200" b="1" dirty="0">
                <a:solidFill>
                  <a:srgbClr val="EBEDF0"/>
                </a:solidFill>
                <a:latin typeface="Geist Bold" pitchFamily="34" charset="0"/>
                <a:ea typeface="Geist Bold" pitchFamily="34" charset="-122"/>
                <a:cs typeface="Geist Bold" pitchFamily="34" charset="-120"/>
              </a:rPr>
              <a:t>Evaluation Protocol</a:t>
            </a:r>
            <a:endParaRPr lang="en-US" sz="2200" dirty="0"/>
          </a:p>
        </p:txBody>
      </p:sp>
      <p:sp>
        <p:nvSpPr>
          <p:cNvPr id="12" name="Text 10"/>
          <p:cNvSpPr/>
          <p:nvPr/>
        </p:nvSpPr>
        <p:spPr>
          <a:xfrm>
            <a:off x="9889808" y="2700099"/>
            <a:ext cx="3697010" cy="884396"/>
          </a:xfrm>
          <a:prstGeom prst="rect">
            <a:avLst/>
          </a:prstGeom>
          <a:noFill/>
          <a:ln/>
        </p:spPr>
        <p:txBody>
          <a:bodyPr wrap="square" lIns="0" tIns="0" rIns="0" bIns="0" rtlCol="0" anchor="t"/>
          <a:lstStyle/>
          <a:p>
            <a:pPr algn="l" marL="342900" indent="-342900">
              <a:lnSpc>
                <a:spcPts val="2300"/>
              </a:lnSpc>
              <a:buSzPct val="100000"/>
              <a:buChar char="•"/>
            </a:pPr>
            <a:r>
              <a:rPr lang="en-US" sz="1750" dirty="0">
                <a:solidFill>
                  <a:srgbClr val="EBEDF0"/>
                </a:solidFill>
                <a:latin typeface="Geist" pitchFamily="34" charset="0"/>
                <a:ea typeface="Geist" pitchFamily="34" charset="-122"/>
                <a:cs typeface="Geist" pitchFamily="34" charset="-120"/>
              </a:rPr>
              <a:t>Split the dataset into training, validation, and test sets by base portrait to avoid leakage</a:t>
            </a:r>
            <a:endParaRPr lang="en-US" sz="1750" dirty="0"/>
          </a:p>
        </p:txBody>
      </p:sp>
      <p:sp>
        <p:nvSpPr>
          <p:cNvPr id="13" name="Text 11"/>
          <p:cNvSpPr/>
          <p:nvPr/>
        </p:nvSpPr>
        <p:spPr>
          <a:xfrm>
            <a:off x="9889808" y="3663791"/>
            <a:ext cx="3697010" cy="589598"/>
          </a:xfrm>
          <a:prstGeom prst="rect">
            <a:avLst/>
          </a:prstGeom>
          <a:noFill/>
          <a:ln/>
        </p:spPr>
        <p:txBody>
          <a:bodyPr wrap="square" lIns="0" tIns="0" rIns="0" bIns="0" rtlCol="0" anchor="t"/>
          <a:lstStyle/>
          <a:p>
            <a:pPr algn="l" marL="342900" indent="-342900">
              <a:lnSpc>
                <a:spcPts val="2300"/>
              </a:lnSpc>
              <a:buSzPct val="100000"/>
              <a:buChar char="•"/>
            </a:pPr>
            <a:r>
              <a:rPr lang="en-US" sz="1750" dirty="0">
                <a:solidFill>
                  <a:srgbClr val="EBEDF0"/>
                </a:solidFill>
                <a:latin typeface="Geist" pitchFamily="34" charset="0"/>
                <a:ea typeface="Geist" pitchFamily="34" charset="-122"/>
                <a:cs typeface="Geist" pitchFamily="34" charset="-120"/>
              </a:rPr>
              <a:t>Report performance on the held-out test set</a:t>
            </a:r>
            <a:endParaRPr lang="en-US" sz="1750" dirty="0"/>
          </a:p>
        </p:txBody>
      </p:sp>
      <p:sp>
        <p:nvSpPr>
          <p:cNvPr id="14" name="Shape 12"/>
          <p:cNvSpPr/>
          <p:nvPr/>
        </p:nvSpPr>
        <p:spPr>
          <a:xfrm>
            <a:off x="793790" y="5744766"/>
            <a:ext cx="13042702" cy="1729621"/>
          </a:xfrm>
          <a:prstGeom prst="roundRect">
            <a:avLst>
              <a:gd name="adj" fmla="val 5508"/>
            </a:avLst>
          </a:prstGeom>
          <a:solidFill>
            <a:srgbClr val="101620"/>
          </a:solidFill>
          <a:ln w="22860">
            <a:solidFill>
              <a:srgbClr val="002A80"/>
            </a:solidFill>
            <a:prstDash val="solid"/>
          </a:ln>
        </p:spPr>
      </p:sp>
      <p:sp>
        <p:nvSpPr>
          <p:cNvPr id="15" name="Text 13"/>
          <p:cNvSpPr/>
          <p:nvPr/>
        </p:nvSpPr>
        <p:spPr>
          <a:xfrm>
            <a:off x="5550932" y="5994440"/>
            <a:ext cx="3528298" cy="368498"/>
          </a:xfrm>
          <a:prstGeom prst="rect">
            <a:avLst/>
          </a:prstGeom>
          <a:noFill/>
          <a:ln/>
        </p:spPr>
        <p:txBody>
          <a:bodyPr wrap="none" lIns="0" tIns="0" rIns="0" bIns="0" rtlCol="0" anchor="t"/>
          <a:lstStyle/>
          <a:p>
            <a:pPr algn="ctr" indent="0" marL="0">
              <a:lnSpc>
                <a:spcPts val="2900"/>
              </a:lnSpc>
              <a:buNone/>
            </a:pPr>
            <a:r>
              <a:rPr lang="en-US" sz="2200" b="1" dirty="0">
                <a:solidFill>
                  <a:srgbClr val="EBEDF0"/>
                </a:solidFill>
                <a:latin typeface="Geist Bold" pitchFamily="34" charset="0"/>
                <a:ea typeface="Geist Bold" pitchFamily="34" charset="-122"/>
                <a:cs typeface="Geist Bold" pitchFamily="34" charset="-120"/>
              </a:rPr>
              <a:t>Synthetic Data Validation</a:t>
            </a:r>
            <a:endParaRPr lang="en-US" sz="2200" dirty="0"/>
          </a:p>
        </p:txBody>
      </p:sp>
      <p:sp>
        <p:nvSpPr>
          <p:cNvPr id="16" name="Text 14"/>
          <p:cNvSpPr/>
          <p:nvPr/>
        </p:nvSpPr>
        <p:spPr>
          <a:xfrm>
            <a:off x="1043464" y="6499027"/>
            <a:ext cx="12543353" cy="294799"/>
          </a:xfrm>
          <a:prstGeom prst="rect">
            <a:avLst/>
          </a:prstGeom>
          <a:noFill/>
          <a:ln/>
        </p:spPr>
        <p:txBody>
          <a:bodyPr wrap="none" lIns="0" tIns="0" rIns="0" bIns="0" rtlCol="0" anchor="t"/>
          <a:lstStyle/>
          <a:p>
            <a:pPr algn="ctr" indent="0" marL="0">
              <a:lnSpc>
                <a:spcPts val="2300"/>
              </a:lnSpc>
              <a:buNone/>
            </a:pPr>
            <a:r>
              <a:rPr lang="en-US" sz="1750" dirty="0">
                <a:solidFill>
                  <a:srgbClr val="EBEDF0"/>
                </a:solidFill>
                <a:latin typeface="Geist" pitchFamily="34" charset="0"/>
                <a:ea typeface="Geist" pitchFamily="34" charset="-122"/>
                <a:cs typeface="Geist" pitchFamily="34" charset="-120"/>
              </a:rPr>
              <a:t>• Verify that generated images match the intended prompt attributes</a:t>
            </a:r>
            <a:endParaRPr lang="en-US" sz="1750" dirty="0"/>
          </a:p>
        </p:txBody>
      </p:sp>
      <p:sp>
        <p:nvSpPr>
          <p:cNvPr id="17" name="Text 15"/>
          <p:cNvSpPr/>
          <p:nvPr/>
        </p:nvSpPr>
        <p:spPr>
          <a:xfrm>
            <a:off x="1043464" y="6929914"/>
            <a:ext cx="12543353" cy="294799"/>
          </a:xfrm>
          <a:prstGeom prst="rect">
            <a:avLst/>
          </a:prstGeom>
          <a:noFill/>
          <a:ln/>
        </p:spPr>
        <p:txBody>
          <a:bodyPr wrap="none" lIns="0" tIns="0" rIns="0" bIns="0" rtlCol="0" anchor="t"/>
          <a:lstStyle/>
          <a:p>
            <a:pPr algn="ctr" indent="0" marL="0">
              <a:lnSpc>
                <a:spcPts val="2300"/>
              </a:lnSpc>
              <a:buNone/>
            </a:pPr>
            <a:r>
              <a:rPr lang="en-US" sz="1750" dirty="0">
                <a:solidFill>
                  <a:srgbClr val="EBEDF0"/>
                </a:solidFill>
                <a:latin typeface="Geist" pitchFamily="34" charset="0"/>
                <a:ea typeface="Geist" pitchFamily="34" charset="-122"/>
                <a:cs typeface="Geist" pitchFamily="34" charset="-120"/>
              </a:rPr>
              <a:t>• Perform limited manual spot checks to confirm obvious label correctness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5</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Slide 1</vt:lpstr>
      <vt:lpstr>Slide 2</vt:lpstr>
      <vt:lpstr>Slide 3</vt:lpstr>
      <vt:lpstr>Slide 4</vt:lpstr>
      <vt:lpstr>Slide 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2026-01-19T12:16:29Z</dcterms:created>
  <dcterms:modified xsi:type="dcterms:W3CDTF">2026-01-19T12:16:29Z</dcterms:modified>
</cp:coreProperties>
</file>